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8"/>
  </p:notesMasterIdLst>
  <p:sldIdLst>
    <p:sldId id="256" r:id="rId2"/>
    <p:sldId id="257" r:id="rId3"/>
    <p:sldId id="258" r:id="rId4"/>
    <p:sldId id="259" r:id="rId5"/>
    <p:sldId id="260" r:id="rId6"/>
    <p:sldId id="263" r:id="rId7"/>
    <p:sldId id="264" r:id="rId8"/>
    <p:sldId id="265" r:id="rId9"/>
    <p:sldId id="285" r:id="rId10"/>
    <p:sldId id="266" r:id="rId11"/>
    <p:sldId id="267" r:id="rId12"/>
    <p:sldId id="268" r:id="rId13"/>
    <p:sldId id="269" r:id="rId14"/>
    <p:sldId id="270" r:id="rId15"/>
    <p:sldId id="272" r:id="rId16"/>
    <p:sldId id="271" r:id="rId17"/>
    <p:sldId id="273" r:id="rId18"/>
    <p:sldId id="274" r:id="rId19"/>
    <p:sldId id="275" r:id="rId20"/>
    <p:sldId id="276" r:id="rId21"/>
    <p:sldId id="277" r:id="rId22"/>
    <p:sldId id="278" r:id="rId23"/>
    <p:sldId id="279" r:id="rId24"/>
    <p:sldId id="280" r:id="rId25"/>
    <p:sldId id="282" r:id="rId26"/>
    <p:sldId id="283"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132F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5854"/>
    <p:restoredTop sz="91479"/>
  </p:normalViewPr>
  <p:slideViewPr>
    <p:cSldViewPr snapToGrid="0" snapToObjects="1">
      <p:cViewPr varScale="1">
        <p:scale>
          <a:sx n="112" d="100"/>
          <a:sy n="112" d="100"/>
        </p:scale>
        <p:origin x="1136"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AA61990-52AD-4A40-BE96-BA2C66AE6C76}" type="datetimeFigureOut">
              <a:rPr lang="en-US" smtClean="0"/>
              <a:t>2/4/21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97F243A-7C73-DF43-8658-71A927314D83}" type="slidenum">
              <a:rPr lang="en-US" smtClean="0"/>
              <a:t>‹#›</a:t>
            </a:fld>
            <a:endParaRPr lang="en-US"/>
          </a:p>
        </p:txBody>
      </p:sp>
    </p:spTree>
    <p:extLst>
      <p:ext uri="{BB962C8B-B14F-4D97-AF65-F5344CB8AC3E}">
        <p14:creationId xmlns:p14="http://schemas.microsoft.com/office/powerpoint/2010/main" val="3427108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would like to thank the organizers for this opportunity to tell you about using Github for scientific communication. Github is not a proteomics resource like </a:t>
            </a:r>
            <a:r>
              <a:rPr lang="en-US" dirty="0" err="1"/>
              <a:t>UniProt</a:t>
            </a:r>
            <a:r>
              <a:rPr lang="en-US" dirty="0"/>
              <a:t>. Github is something that you can use to create your own online resources.</a:t>
            </a:r>
          </a:p>
        </p:txBody>
      </p:sp>
      <p:sp>
        <p:nvSpPr>
          <p:cNvPr id="4" name="Slide Number Placeholder 3"/>
          <p:cNvSpPr>
            <a:spLocks noGrp="1"/>
          </p:cNvSpPr>
          <p:nvPr>
            <p:ph type="sldNum" sz="quarter" idx="5"/>
          </p:nvPr>
        </p:nvSpPr>
        <p:spPr/>
        <p:txBody>
          <a:bodyPr/>
          <a:lstStyle/>
          <a:p>
            <a:fld id="{497F243A-7C73-DF43-8658-71A927314D83}" type="slidenum">
              <a:rPr lang="en-US" smtClean="0"/>
              <a:t>1</a:t>
            </a:fld>
            <a:endParaRPr lang="en-US"/>
          </a:p>
        </p:txBody>
      </p:sp>
    </p:spTree>
    <p:extLst>
      <p:ext uri="{BB962C8B-B14F-4D97-AF65-F5344CB8AC3E}">
        <p14:creationId xmlns:p14="http://schemas.microsoft.com/office/powerpoint/2010/main" val="39827167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Git and Github are complicated topics that take some serious time and effort to learn, but there are good reasons to do that. Journal articles and data archives are not under your control and will get out of date. The content may also be behind paywalls and limit access. What if you had a protocol described in a previously published paper that has changed? How does the community find the updated protocol? The scientific paper is only part of the professional communication we need to do. The version control and sharing features of Github are great for lab protocols, tutorials, and meeting presentations. If you write scripts to do routine tasks, you can share them with the proteomics community. Data analysis skills are valuable, and the content you have at Github showcases your skills.</a:t>
            </a:r>
          </a:p>
        </p:txBody>
      </p:sp>
      <p:sp>
        <p:nvSpPr>
          <p:cNvPr id="4" name="Slide Number Placeholder 3"/>
          <p:cNvSpPr>
            <a:spLocks noGrp="1"/>
          </p:cNvSpPr>
          <p:nvPr>
            <p:ph type="sldNum" sz="quarter" idx="5"/>
          </p:nvPr>
        </p:nvSpPr>
        <p:spPr/>
        <p:txBody>
          <a:bodyPr/>
          <a:lstStyle/>
          <a:p>
            <a:fld id="{497F243A-7C73-DF43-8658-71A927314D83}" type="slidenum">
              <a:rPr lang="en-US" smtClean="0"/>
              <a:t>10</a:t>
            </a:fld>
            <a:endParaRPr lang="en-US"/>
          </a:p>
        </p:txBody>
      </p:sp>
    </p:spTree>
    <p:extLst>
      <p:ext uri="{BB962C8B-B14F-4D97-AF65-F5344CB8AC3E}">
        <p14:creationId xmlns:p14="http://schemas.microsoft.com/office/powerpoint/2010/main" val="27218873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my Github site. There is profile information on the left. You can pin up to 6 repositories to the landing page. I have a couple of repos about IRS data normalization, one for tandem mass tag data analysis examples, my proteomics pipeline software, some utilities for managing FASTA protein databases, and even this talk. Each Github account can also have a dedicated website.</a:t>
            </a:r>
          </a:p>
        </p:txBody>
      </p:sp>
      <p:sp>
        <p:nvSpPr>
          <p:cNvPr id="4" name="Slide Number Placeholder 3"/>
          <p:cNvSpPr>
            <a:spLocks noGrp="1"/>
          </p:cNvSpPr>
          <p:nvPr>
            <p:ph type="sldNum" sz="quarter" idx="5"/>
          </p:nvPr>
        </p:nvSpPr>
        <p:spPr/>
        <p:txBody>
          <a:bodyPr/>
          <a:lstStyle/>
          <a:p>
            <a:fld id="{497F243A-7C73-DF43-8658-71A927314D83}" type="slidenum">
              <a:rPr lang="en-US" smtClean="0"/>
              <a:t>11</a:t>
            </a:fld>
            <a:endParaRPr lang="en-US"/>
          </a:p>
        </p:txBody>
      </p:sp>
    </p:spTree>
    <p:extLst>
      <p:ext uri="{BB962C8B-B14F-4D97-AF65-F5344CB8AC3E}">
        <p14:creationId xmlns:p14="http://schemas.microsoft.com/office/powerpoint/2010/main" val="31435055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Flexible web hosting and content creation is one of the best features of Github. I mostly use my main Github website for some blogging on proteomics topics. Each individual repository can also have an associated web page. The repo web pages often used for documentation and tutorials. Each repository can also have a README file, written in Github markdown, that gets automatically rendered as web content.</a:t>
            </a:r>
          </a:p>
        </p:txBody>
      </p:sp>
      <p:sp>
        <p:nvSpPr>
          <p:cNvPr id="4" name="Slide Number Placeholder 3"/>
          <p:cNvSpPr>
            <a:spLocks noGrp="1"/>
          </p:cNvSpPr>
          <p:nvPr>
            <p:ph type="sldNum" sz="quarter" idx="5"/>
          </p:nvPr>
        </p:nvSpPr>
        <p:spPr/>
        <p:txBody>
          <a:bodyPr/>
          <a:lstStyle/>
          <a:p>
            <a:fld id="{497F243A-7C73-DF43-8658-71A927314D83}" type="slidenum">
              <a:rPr lang="en-US" smtClean="0"/>
              <a:t>12</a:t>
            </a:fld>
            <a:endParaRPr lang="en-US"/>
          </a:p>
        </p:txBody>
      </p:sp>
    </p:spTree>
    <p:extLst>
      <p:ext uri="{BB962C8B-B14F-4D97-AF65-F5344CB8AC3E}">
        <p14:creationId xmlns:p14="http://schemas.microsoft.com/office/powerpoint/2010/main" val="13407155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the things you can do at Github is demonstrate data analysis topics using publicly available data. Real world examples are a powerful way to reach your audience. I have an interest in how to analyze data from less common organisms. I saw a presentation from Ben Neely about proteomics on marine mammals at last year’s ASMS meeting. Their group published a paper about California sea lion urine samples to probe kidney disease. When that work was published, a sea lion genome was not available. They used a combined seal and walrus protein database. The sea lion genome has since been sequenced and I was curious how the results would change if a sea lion protein database was used. I repeated the analysis with the sea lion database and my open source pipeline. </a:t>
            </a:r>
          </a:p>
        </p:txBody>
      </p:sp>
      <p:sp>
        <p:nvSpPr>
          <p:cNvPr id="4" name="Slide Number Placeholder 3"/>
          <p:cNvSpPr>
            <a:spLocks noGrp="1"/>
          </p:cNvSpPr>
          <p:nvPr>
            <p:ph type="sldNum" sz="quarter" idx="5"/>
          </p:nvPr>
        </p:nvSpPr>
        <p:spPr/>
        <p:txBody>
          <a:bodyPr/>
          <a:lstStyle/>
          <a:p>
            <a:fld id="{497F243A-7C73-DF43-8658-71A927314D83}" type="slidenum">
              <a:rPr lang="en-US" smtClean="0"/>
              <a:t>13</a:t>
            </a:fld>
            <a:endParaRPr lang="en-US"/>
          </a:p>
        </p:txBody>
      </p:sp>
    </p:spTree>
    <p:extLst>
      <p:ext uri="{BB962C8B-B14F-4D97-AF65-F5344CB8AC3E}">
        <p14:creationId xmlns:p14="http://schemas.microsoft.com/office/powerpoint/2010/main" val="42000715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repository for the re-analysis. The URL is at the top. On the left, we have the start of the repository with a description, some tags, and a list of files. Github is designed to be a code repository, so we see the files first with some versioning information. If we scroll to the bottom of the files (on the right), we see the README markdown file displayed as rich web content. We have headers, text, a hyperlink to the data archive, and a list.</a:t>
            </a:r>
          </a:p>
        </p:txBody>
      </p:sp>
      <p:sp>
        <p:nvSpPr>
          <p:cNvPr id="4" name="Slide Number Placeholder 3"/>
          <p:cNvSpPr>
            <a:spLocks noGrp="1"/>
          </p:cNvSpPr>
          <p:nvPr>
            <p:ph type="sldNum" sz="quarter" idx="5"/>
          </p:nvPr>
        </p:nvSpPr>
        <p:spPr/>
        <p:txBody>
          <a:bodyPr/>
          <a:lstStyle/>
          <a:p>
            <a:fld id="{497F243A-7C73-DF43-8658-71A927314D83}" type="slidenum">
              <a:rPr lang="en-US" smtClean="0"/>
              <a:t>14</a:t>
            </a:fld>
            <a:endParaRPr lang="en-US"/>
          </a:p>
        </p:txBody>
      </p:sp>
    </p:spTree>
    <p:extLst>
      <p:ext uri="{BB962C8B-B14F-4D97-AF65-F5344CB8AC3E}">
        <p14:creationId xmlns:p14="http://schemas.microsoft.com/office/powerpoint/2010/main" val="38245806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what the contents of the </a:t>
            </a:r>
            <a:r>
              <a:rPr lang="en-US" dirty="0" err="1"/>
              <a:t>README.md</a:t>
            </a:r>
            <a:r>
              <a:rPr lang="en-US" dirty="0"/>
              <a:t> file looks like. Markdown is more concise and readable than HTML source code. It saves time to create web content with markdown. Markdown supports many basic web site features: headers, formatted text, hyperlinks, images, list, tables, etc.</a:t>
            </a:r>
          </a:p>
        </p:txBody>
      </p:sp>
      <p:sp>
        <p:nvSpPr>
          <p:cNvPr id="4" name="Slide Number Placeholder 3"/>
          <p:cNvSpPr>
            <a:spLocks noGrp="1"/>
          </p:cNvSpPr>
          <p:nvPr>
            <p:ph type="sldNum" sz="quarter" idx="5"/>
          </p:nvPr>
        </p:nvSpPr>
        <p:spPr/>
        <p:txBody>
          <a:bodyPr/>
          <a:lstStyle/>
          <a:p>
            <a:fld id="{497F243A-7C73-DF43-8658-71A927314D83}" type="slidenum">
              <a:rPr lang="en-US" smtClean="0"/>
              <a:t>15</a:t>
            </a:fld>
            <a:endParaRPr lang="en-US"/>
          </a:p>
        </p:txBody>
      </p:sp>
    </p:spTree>
    <p:extLst>
      <p:ext uri="{BB962C8B-B14F-4D97-AF65-F5344CB8AC3E}">
        <p14:creationId xmlns:p14="http://schemas.microsoft.com/office/powerpoint/2010/main" val="25041453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README file covers the sea lion analysis steps with my pipeline. It uses the target/decoy method in an interactive and visual way to control PSM FDR. High resolution, accurate mass data is not searched by specifying a narrow parent ion tolerance. Instead, a wider tolerance search is done, and delta masses of the matches are displayed (on the left for 2+ peptides). We set windows on the delta mass peaks and then generate the corresponding conditional score distributions. On the right, we have the score distributions for the 2+ peptides in the zero Da window. The decoy scores are in red and the target scores are in blue. The left histograms are semi-tryptic peptides and the right are fully tryptic peptides. The dotted lines are 1% FDR cutoffs.</a:t>
            </a:r>
          </a:p>
        </p:txBody>
      </p:sp>
      <p:sp>
        <p:nvSpPr>
          <p:cNvPr id="4" name="Slide Number Placeholder 3"/>
          <p:cNvSpPr>
            <a:spLocks noGrp="1"/>
          </p:cNvSpPr>
          <p:nvPr>
            <p:ph type="sldNum" sz="quarter" idx="5"/>
          </p:nvPr>
        </p:nvSpPr>
        <p:spPr/>
        <p:txBody>
          <a:bodyPr/>
          <a:lstStyle/>
          <a:p>
            <a:fld id="{497F243A-7C73-DF43-8658-71A927314D83}" type="slidenum">
              <a:rPr lang="en-US" smtClean="0"/>
              <a:t>16</a:t>
            </a:fld>
            <a:endParaRPr lang="en-US"/>
          </a:p>
        </p:txBody>
      </p:sp>
    </p:spTree>
    <p:extLst>
      <p:ext uri="{BB962C8B-B14F-4D97-AF65-F5344CB8AC3E}">
        <p14:creationId xmlns:p14="http://schemas.microsoft.com/office/powerpoint/2010/main" val="36499180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README has many more histograms, lots of descriptions, and summary statistics. There were 19 samples with a total of 1.26 million MS2 spectra. I made a similar walrus and seal database like what was used in the publication and did an analysis using that database. The number of identified PSMs was 142 thousand. The sea lion database gave about 250 thousand PSMs at 1% FDR. There were 81% fully tryptic versus 19% semi-tryptic peptides. All biofluids (serum, saliva, CSF, and urine) will have a lot of semi-tryptic peptides. The semi-tryptic peptides were a little more abundant than oxidized Met peptides. Using a sea lion database increased the identifications by 75%.</a:t>
            </a:r>
          </a:p>
        </p:txBody>
      </p:sp>
      <p:sp>
        <p:nvSpPr>
          <p:cNvPr id="4" name="Slide Number Placeholder 3"/>
          <p:cNvSpPr>
            <a:spLocks noGrp="1"/>
          </p:cNvSpPr>
          <p:nvPr>
            <p:ph type="sldNum" sz="quarter" idx="5"/>
          </p:nvPr>
        </p:nvSpPr>
        <p:spPr/>
        <p:txBody>
          <a:bodyPr/>
          <a:lstStyle/>
          <a:p>
            <a:fld id="{497F243A-7C73-DF43-8658-71A927314D83}" type="slidenum">
              <a:rPr lang="en-US" smtClean="0"/>
              <a:t>17</a:t>
            </a:fld>
            <a:endParaRPr lang="en-US"/>
          </a:p>
        </p:txBody>
      </p:sp>
    </p:spTree>
    <p:extLst>
      <p:ext uri="{BB962C8B-B14F-4D97-AF65-F5344CB8AC3E}">
        <p14:creationId xmlns:p14="http://schemas.microsoft.com/office/powerpoint/2010/main" val="23127495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study had 8 sea lions without any kidney disease and 11 sea lions with kidney disease from leptospirosis infection. The paper used label free spectral counting to compare the two groups. Any quantitative study should check the data before doing the statistical analysis. How did the data from each sample turn out? Do they all look okay or are some of them possible outliers to be excluded? We can always identify more things than we can quantify. The bar is higher for quantification. How do we determine a cutoff for quantification? After checking the data, we can do the statistical testing and visualize the results. We can do all of this with notebooks.</a:t>
            </a:r>
          </a:p>
        </p:txBody>
      </p:sp>
      <p:sp>
        <p:nvSpPr>
          <p:cNvPr id="4" name="Slide Number Placeholder 3"/>
          <p:cNvSpPr>
            <a:spLocks noGrp="1"/>
          </p:cNvSpPr>
          <p:nvPr>
            <p:ph type="sldNum" sz="quarter" idx="5"/>
          </p:nvPr>
        </p:nvSpPr>
        <p:spPr/>
        <p:txBody>
          <a:bodyPr/>
          <a:lstStyle/>
          <a:p>
            <a:fld id="{497F243A-7C73-DF43-8658-71A927314D83}" type="slidenum">
              <a:rPr lang="en-US" smtClean="0"/>
              <a:t>18</a:t>
            </a:fld>
            <a:endParaRPr lang="en-US"/>
          </a:p>
        </p:txBody>
      </p:sp>
    </p:spTree>
    <p:extLst>
      <p:ext uri="{BB962C8B-B14F-4D97-AF65-F5344CB8AC3E}">
        <p14:creationId xmlns:p14="http://schemas.microsoft.com/office/powerpoint/2010/main" val="38618610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repo has a </a:t>
            </a:r>
            <a:r>
              <a:rPr lang="en-US" dirty="0" err="1"/>
              <a:t>Jupyter</a:t>
            </a:r>
            <a:r>
              <a:rPr lang="en-US" dirty="0"/>
              <a:t> R notebook to do some basic quality control processing. The control samples are in blue. The infected samples are in red. The boxplots of the spectral count distributions have 3 infected samples with low count distributions. If we drop those, we still have an 8 by 8 comparison. We can also do some clustering analysis. The plot on the right is a multi-dimensional scaling plot. The two groups are well separated. There are many other R clustering package options that could also be used.</a:t>
            </a:r>
          </a:p>
        </p:txBody>
      </p:sp>
      <p:sp>
        <p:nvSpPr>
          <p:cNvPr id="4" name="Slide Number Placeholder 3"/>
          <p:cNvSpPr>
            <a:spLocks noGrp="1"/>
          </p:cNvSpPr>
          <p:nvPr>
            <p:ph type="sldNum" sz="quarter" idx="5"/>
          </p:nvPr>
        </p:nvSpPr>
        <p:spPr/>
        <p:txBody>
          <a:bodyPr/>
          <a:lstStyle/>
          <a:p>
            <a:fld id="{497F243A-7C73-DF43-8658-71A927314D83}" type="slidenum">
              <a:rPr lang="en-US" smtClean="0"/>
              <a:t>19</a:t>
            </a:fld>
            <a:endParaRPr lang="en-US"/>
          </a:p>
        </p:txBody>
      </p:sp>
    </p:spTree>
    <p:extLst>
      <p:ext uri="{BB962C8B-B14F-4D97-AF65-F5344CB8AC3E}">
        <p14:creationId xmlns:p14="http://schemas.microsoft.com/office/powerpoint/2010/main" val="33630067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center piece of scientific communication is the publication. They used to be printed on paper.</a:t>
            </a:r>
          </a:p>
        </p:txBody>
      </p:sp>
      <p:sp>
        <p:nvSpPr>
          <p:cNvPr id="4" name="Slide Number Placeholder 3"/>
          <p:cNvSpPr>
            <a:spLocks noGrp="1"/>
          </p:cNvSpPr>
          <p:nvPr>
            <p:ph type="sldNum" sz="quarter" idx="5"/>
          </p:nvPr>
        </p:nvSpPr>
        <p:spPr/>
        <p:txBody>
          <a:bodyPr/>
          <a:lstStyle/>
          <a:p>
            <a:fld id="{497F243A-7C73-DF43-8658-71A927314D83}" type="slidenum">
              <a:rPr lang="en-US" smtClean="0"/>
              <a:t>2</a:t>
            </a:fld>
            <a:endParaRPr lang="en-US"/>
          </a:p>
        </p:txBody>
      </p:sp>
    </p:spTree>
    <p:extLst>
      <p:ext uri="{BB962C8B-B14F-4D97-AF65-F5344CB8AC3E}">
        <p14:creationId xmlns:p14="http://schemas.microsoft.com/office/powerpoint/2010/main" val="373125040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Each biological sample was analyzed in a single LC run. We had close to 2,300 identified proteins. How many of those can we quantify? If we compute the average spectral count per protein for the samples, we can sort our count table by decreasing average counts. We can count the cells with missing data in the table as a fraction of all the cells as a function of the decreasing average </a:t>
            </a:r>
            <a:r>
              <a:rPr lang="en-US" dirty="0" err="1"/>
              <a:t>SpC</a:t>
            </a:r>
            <a:r>
              <a:rPr lang="en-US" dirty="0"/>
              <a:t>. We can plot the average </a:t>
            </a:r>
            <a:r>
              <a:rPr lang="en-US" dirty="0" err="1"/>
              <a:t>SpC</a:t>
            </a:r>
            <a:r>
              <a:rPr lang="en-US" dirty="0"/>
              <a:t> on the x-axis and the fraction of missing data on the y-axis. When we get to small average </a:t>
            </a:r>
            <a:r>
              <a:rPr lang="en-US" dirty="0" err="1"/>
              <a:t>SpC</a:t>
            </a:r>
            <a:r>
              <a:rPr lang="en-US" dirty="0"/>
              <a:t>, we see a sharp rise in missing data. The dotted line is an average </a:t>
            </a:r>
            <a:r>
              <a:rPr lang="en-US" dirty="0" err="1"/>
              <a:t>SpC</a:t>
            </a:r>
            <a:r>
              <a:rPr lang="en-US" dirty="0"/>
              <a:t> of 2.5. That cutoff has 669 quantifiable proteins. While this is only 30% of the identified proteins, those 669 proteins account for almost 90% of the total spectral counts observed in the experiment. Using a cutoff like this eliminates most of the missing data and its complications.</a:t>
            </a:r>
          </a:p>
        </p:txBody>
      </p:sp>
      <p:sp>
        <p:nvSpPr>
          <p:cNvPr id="4" name="Slide Number Placeholder 3"/>
          <p:cNvSpPr>
            <a:spLocks noGrp="1"/>
          </p:cNvSpPr>
          <p:nvPr>
            <p:ph type="sldNum" sz="quarter" idx="5"/>
          </p:nvPr>
        </p:nvSpPr>
        <p:spPr/>
        <p:txBody>
          <a:bodyPr/>
          <a:lstStyle/>
          <a:p>
            <a:fld id="{497F243A-7C73-DF43-8658-71A927314D83}" type="slidenum">
              <a:rPr lang="en-US" smtClean="0"/>
              <a:t>20</a:t>
            </a:fld>
            <a:endParaRPr lang="en-US"/>
          </a:p>
        </p:txBody>
      </p:sp>
    </p:spTree>
    <p:extLst>
      <p:ext uri="{BB962C8B-B14F-4D97-AF65-F5344CB8AC3E}">
        <p14:creationId xmlns:p14="http://schemas.microsoft.com/office/powerpoint/2010/main" val="10756543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used the Bioconductor package edgeR to do the statistical testing in an R notebook. Here are just a couple of the many visualizations. We have a scatter plot on the left with differential candidates colored by significance category. We are using </a:t>
            </a:r>
            <a:r>
              <a:rPr lang="en-US" dirty="0" err="1"/>
              <a:t>Benjamini</a:t>
            </a:r>
            <a:r>
              <a:rPr lang="en-US" dirty="0"/>
              <a:t>-Hochberg corrected p-values for significance. We can also make MA plots (commonly used in genomics) where we have separated the the MA plots by significance category. The unchanged proteins in purple have mostly less than 2-fold changes. The orange proteins with FDR less than 0.01 have much larger than 2-fold changes.</a:t>
            </a:r>
          </a:p>
        </p:txBody>
      </p:sp>
      <p:sp>
        <p:nvSpPr>
          <p:cNvPr id="4" name="Slide Number Placeholder 3"/>
          <p:cNvSpPr>
            <a:spLocks noGrp="1"/>
          </p:cNvSpPr>
          <p:nvPr>
            <p:ph type="sldNum" sz="quarter" idx="5"/>
          </p:nvPr>
        </p:nvSpPr>
        <p:spPr/>
        <p:txBody>
          <a:bodyPr/>
          <a:lstStyle/>
          <a:p>
            <a:fld id="{497F243A-7C73-DF43-8658-71A927314D83}" type="slidenum">
              <a:rPr lang="en-US" smtClean="0"/>
              <a:t>21</a:t>
            </a:fld>
            <a:endParaRPr lang="en-US"/>
          </a:p>
        </p:txBody>
      </p:sp>
    </p:spTree>
    <p:extLst>
      <p:ext uri="{BB962C8B-B14F-4D97-AF65-F5344CB8AC3E}">
        <p14:creationId xmlns:p14="http://schemas.microsoft.com/office/powerpoint/2010/main" val="253786076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sea lion database made a big improvement. We identified close to 2,300 urine proteins. We had 410 differential expression candidates. What do we do with the results? We need some information (functions and pathways) about these sea lion proteins. We only really have usable annotations for human and mouse among higher eukaryotes. We need to map the sea lion proteins to human orthologs and annotate the sea lion proteins with the corresponding human ortholog annotations.</a:t>
            </a:r>
          </a:p>
        </p:txBody>
      </p:sp>
      <p:sp>
        <p:nvSpPr>
          <p:cNvPr id="4" name="Slide Number Placeholder 3"/>
          <p:cNvSpPr>
            <a:spLocks noGrp="1"/>
          </p:cNvSpPr>
          <p:nvPr>
            <p:ph type="sldNum" sz="quarter" idx="5"/>
          </p:nvPr>
        </p:nvSpPr>
        <p:spPr/>
        <p:txBody>
          <a:bodyPr/>
          <a:lstStyle/>
          <a:p>
            <a:fld id="{497F243A-7C73-DF43-8658-71A927314D83}" type="slidenum">
              <a:rPr lang="en-US" smtClean="0"/>
              <a:t>22</a:t>
            </a:fld>
            <a:endParaRPr lang="en-US"/>
          </a:p>
        </p:txBody>
      </p:sp>
    </p:spTree>
    <p:extLst>
      <p:ext uri="{BB962C8B-B14F-4D97-AF65-F5344CB8AC3E}">
        <p14:creationId xmlns:p14="http://schemas.microsoft.com/office/powerpoint/2010/main" val="30314972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Mapping protein lists from less common species to human or mouse is something I end up doing all the time. It is a little complicated and is a perfect topic for a blog post. We are basically going to use a locally installed BLAST program to align all the identified sea lion protein sequences against the human Swiss-</a:t>
            </a:r>
            <a:r>
              <a:rPr lang="en-US" dirty="0" err="1"/>
              <a:t>Prot</a:t>
            </a:r>
            <a:r>
              <a:rPr lang="en-US" dirty="0"/>
              <a:t> database and find the best matches. We will map the human annotation information (genes, keywords, GO terms, and pathways) back to the sea lion proteins. There are a few steps we do a couple of thousand times, so it is safer to let the computer do the busywork.</a:t>
            </a:r>
          </a:p>
        </p:txBody>
      </p:sp>
      <p:sp>
        <p:nvSpPr>
          <p:cNvPr id="4" name="Slide Number Placeholder 3"/>
          <p:cNvSpPr>
            <a:spLocks noGrp="1"/>
          </p:cNvSpPr>
          <p:nvPr>
            <p:ph type="sldNum" sz="quarter" idx="5"/>
          </p:nvPr>
        </p:nvSpPr>
        <p:spPr/>
        <p:txBody>
          <a:bodyPr/>
          <a:lstStyle/>
          <a:p>
            <a:fld id="{497F243A-7C73-DF43-8658-71A927314D83}" type="slidenum">
              <a:rPr lang="en-US" smtClean="0"/>
              <a:t>23</a:t>
            </a:fld>
            <a:endParaRPr lang="en-US"/>
          </a:p>
        </p:txBody>
      </p:sp>
    </p:spTree>
    <p:extLst>
      <p:ext uri="{BB962C8B-B14F-4D97-AF65-F5344CB8AC3E}">
        <p14:creationId xmlns:p14="http://schemas.microsoft.com/office/powerpoint/2010/main" val="20517618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have two repositories with scripts for doing this. One does the BLAST run and makes a summary table. The other gets the human annotation information and maps it to the sea lion orthologs. We start with a proteomics results table from my pipeline and add statistical testing results to the table. Then we add ortholog and annotation columns to the table. At the end, we have a more informative report to send to clients and to publish.</a:t>
            </a:r>
          </a:p>
        </p:txBody>
      </p:sp>
      <p:sp>
        <p:nvSpPr>
          <p:cNvPr id="4" name="Slide Number Placeholder 3"/>
          <p:cNvSpPr>
            <a:spLocks noGrp="1"/>
          </p:cNvSpPr>
          <p:nvPr>
            <p:ph type="sldNum" sz="quarter" idx="5"/>
          </p:nvPr>
        </p:nvSpPr>
        <p:spPr/>
        <p:txBody>
          <a:bodyPr/>
          <a:lstStyle/>
          <a:p>
            <a:fld id="{497F243A-7C73-DF43-8658-71A927314D83}" type="slidenum">
              <a:rPr lang="en-US" smtClean="0"/>
              <a:t>24</a:t>
            </a:fld>
            <a:endParaRPr lang="en-US"/>
          </a:p>
        </p:txBody>
      </p:sp>
    </p:spTree>
    <p:extLst>
      <p:ext uri="{BB962C8B-B14F-4D97-AF65-F5344CB8AC3E}">
        <p14:creationId xmlns:p14="http://schemas.microsoft.com/office/powerpoint/2010/main" val="84270116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Github is a powerful communication resource to use. We saw how to use a repository to illustrate data analysis concepts on public data. We used </a:t>
            </a:r>
            <a:r>
              <a:rPr lang="en-US" dirty="0" err="1"/>
              <a:t>Jupyter</a:t>
            </a:r>
            <a:r>
              <a:rPr lang="en-US" dirty="0"/>
              <a:t> notebooks to help tell our story. We needed some custom scripts in the analysis that we had available at Github. The site webpage blog was used in the story telling in addition to the markdown in the README files. All of this is easy to share with you thanks to Github URLs.</a:t>
            </a:r>
          </a:p>
        </p:txBody>
      </p:sp>
      <p:sp>
        <p:nvSpPr>
          <p:cNvPr id="4" name="Slide Number Placeholder 3"/>
          <p:cNvSpPr>
            <a:spLocks noGrp="1"/>
          </p:cNvSpPr>
          <p:nvPr>
            <p:ph type="sldNum" sz="quarter" idx="5"/>
          </p:nvPr>
        </p:nvSpPr>
        <p:spPr/>
        <p:txBody>
          <a:bodyPr/>
          <a:lstStyle/>
          <a:p>
            <a:fld id="{497F243A-7C73-DF43-8658-71A927314D83}" type="slidenum">
              <a:rPr lang="en-US" smtClean="0"/>
              <a:t>25</a:t>
            </a:fld>
            <a:endParaRPr lang="en-US"/>
          </a:p>
        </p:txBody>
      </p:sp>
    </p:spTree>
    <p:extLst>
      <p:ext uri="{BB962C8B-B14F-4D97-AF65-F5344CB8AC3E}">
        <p14:creationId xmlns:p14="http://schemas.microsoft.com/office/powerpoint/2010/main" val="322971683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 for your time and I will take any questions.</a:t>
            </a:r>
          </a:p>
        </p:txBody>
      </p:sp>
      <p:sp>
        <p:nvSpPr>
          <p:cNvPr id="4" name="Slide Number Placeholder 3"/>
          <p:cNvSpPr>
            <a:spLocks noGrp="1"/>
          </p:cNvSpPr>
          <p:nvPr>
            <p:ph type="sldNum" sz="quarter" idx="5"/>
          </p:nvPr>
        </p:nvSpPr>
        <p:spPr/>
        <p:txBody>
          <a:bodyPr/>
          <a:lstStyle/>
          <a:p>
            <a:fld id="{497F243A-7C73-DF43-8658-71A927314D83}" type="slidenum">
              <a:rPr lang="en-US" smtClean="0"/>
              <a:t>26</a:t>
            </a:fld>
            <a:endParaRPr lang="en-US"/>
          </a:p>
        </p:txBody>
      </p:sp>
    </p:spTree>
    <p:extLst>
      <p:ext uri="{BB962C8B-B14F-4D97-AF65-F5344CB8AC3E}">
        <p14:creationId xmlns:p14="http://schemas.microsoft.com/office/powerpoint/2010/main" val="36277510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everything is electronic – journals and papers. Here is a 2017 MCP paper where the IRS normalization method for multi-plex TMT experiments was first described.</a:t>
            </a:r>
          </a:p>
        </p:txBody>
      </p:sp>
      <p:sp>
        <p:nvSpPr>
          <p:cNvPr id="4" name="Slide Number Placeholder 3"/>
          <p:cNvSpPr>
            <a:spLocks noGrp="1"/>
          </p:cNvSpPr>
          <p:nvPr>
            <p:ph type="sldNum" sz="quarter" idx="5"/>
          </p:nvPr>
        </p:nvSpPr>
        <p:spPr/>
        <p:txBody>
          <a:bodyPr/>
          <a:lstStyle/>
          <a:p>
            <a:fld id="{497F243A-7C73-DF43-8658-71A927314D83}" type="slidenum">
              <a:rPr lang="en-US" smtClean="0"/>
              <a:t>3</a:t>
            </a:fld>
            <a:endParaRPr lang="en-US"/>
          </a:p>
        </p:txBody>
      </p:sp>
    </p:spTree>
    <p:extLst>
      <p:ext uri="{BB962C8B-B14F-4D97-AF65-F5344CB8AC3E}">
        <p14:creationId xmlns:p14="http://schemas.microsoft.com/office/powerpoint/2010/main" val="39541681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scientific publication now consists of many parts. We have the traditional main article. We can skip to the figures or tables. There are links to supplemental files. We have extra methods, figures, and data tables for this paper. There are metrics like social media activity, views, and downloads. We also have associated data in archives and repositories. Is there a better way to integrate all this information?</a:t>
            </a:r>
          </a:p>
        </p:txBody>
      </p:sp>
      <p:sp>
        <p:nvSpPr>
          <p:cNvPr id="4" name="Slide Number Placeholder 3"/>
          <p:cNvSpPr>
            <a:spLocks noGrp="1"/>
          </p:cNvSpPr>
          <p:nvPr>
            <p:ph type="sldNum" sz="quarter" idx="5"/>
          </p:nvPr>
        </p:nvSpPr>
        <p:spPr/>
        <p:txBody>
          <a:bodyPr/>
          <a:lstStyle/>
          <a:p>
            <a:fld id="{497F243A-7C73-DF43-8658-71A927314D83}" type="slidenum">
              <a:rPr lang="en-US" smtClean="0"/>
              <a:t>4</a:t>
            </a:fld>
            <a:endParaRPr lang="en-US"/>
          </a:p>
        </p:txBody>
      </p:sp>
    </p:spTree>
    <p:extLst>
      <p:ext uri="{BB962C8B-B14F-4D97-AF65-F5344CB8AC3E}">
        <p14:creationId xmlns:p14="http://schemas.microsoft.com/office/powerpoint/2010/main" val="20745568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Atlantic article from a couple of years ago claims that the scientific paper is obsolete. The article was about how notebooks could replace scientific papers.</a:t>
            </a:r>
          </a:p>
        </p:txBody>
      </p:sp>
      <p:sp>
        <p:nvSpPr>
          <p:cNvPr id="4" name="Slide Number Placeholder 3"/>
          <p:cNvSpPr>
            <a:spLocks noGrp="1"/>
          </p:cNvSpPr>
          <p:nvPr>
            <p:ph type="sldNum" sz="quarter" idx="10"/>
          </p:nvPr>
        </p:nvSpPr>
        <p:spPr/>
        <p:txBody>
          <a:bodyPr/>
          <a:lstStyle/>
          <a:p>
            <a:fld id="{04292E10-4A46-AC44-AF1E-BD242CF79E94}" type="slidenum">
              <a:rPr lang="en-US" smtClean="0"/>
              <a:t>5</a:t>
            </a:fld>
            <a:endParaRPr lang="en-US"/>
          </a:p>
        </p:txBody>
      </p:sp>
    </p:spTree>
    <p:extLst>
      <p:ext uri="{BB962C8B-B14F-4D97-AF65-F5344CB8AC3E}">
        <p14:creationId xmlns:p14="http://schemas.microsoft.com/office/powerpoint/2010/main" val="36071546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Atlantic article talked about Mathematica notebooks and open source </a:t>
            </a:r>
            <a:r>
              <a:rPr lang="en-US" dirty="0" err="1"/>
              <a:t>Jupyter</a:t>
            </a:r>
            <a:r>
              <a:rPr lang="en-US" dirty="0"/>
              <a:t> notebooks. These notebooks are web server applications with some connection to a local programming environment. You create and interact with notebooks through web browsers. You can think of notebooks as data analysis stories told through a linear series of cells. These cells can be rich text formatting (like a web page), executable code cells (typically Python or R), and the output (graphics and text) from the code cells. I mostly use Jupyter notebooks, but R Markdown is similar.</a:t>
            </a:r>
          </a:p>
        </p:txBody>
      </p:sp>
      <p:sp>
        <p:nvSpPr>
          <p:cNvPr id="4" name="Slide Number Placeholder 3"/>
          <p:cNvSpPr>
            <a:spLocks noGrp="1"/>
          </p:cNvSpPr>
          <p:nvPr>
            <p:ph type="sldNum" sz="quarter" idx="10"/>
          </p:nvPr>
        </p:nvSpPr>
        <p:spPr/>
        <p:txBody>
          <a:bodyPr/>
          <a:lstStyle/>
          <a:p>
            <a:fld id="{04292E10-4A46-AC44-AF1E-BD242CF79E94}" type="slidenum">
              <a:rPr lang="en-US" smtClean="0"/>
              <a:t>6</a:t>
            </a:fld>
            <a:endParaRPr lang="en-US"/>
          </a:p>
        </p:txBody>
      </p:sp>
    </p:spTree>
    <p:extLst>
      <p:ext uri="{BB962C8B-B14F-4D97-AF65-F5344CB8AC3E}">
        <p14:creationId xmlns:p14="http://schemas.microsoft.com/office/powerpoint/2010/main" val="24009343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think that life science research is too complex to replace with notebooks. However, the computational steps in research projects are hard to describe with just text. Notebooks are a better ways to describe these steps. Computational steps are only part of the story for most life science research, so notebooks should augment (instead of replace) papers. Adding notebooks to the supplemental files makes sense. It turns out that notebooks, version control, and Github all go together.</a:t>
            </a:r>
          </a:p>
        </p:txBody>
      </p:sp>
      <p:sp>
        <p:nvSpPr>
          <p:cNvPr id="4" name="Slide Number Placeholder 3"/>
          <p:cNvSpPr>
            <a:spLocks noGrp="1"/>
          </p:cNvSpPr>
          <p:nvPr>
            <p:ph type="sldNum" sz="quarter" idx="5"/>
          </p:nvPr>
        </p:nvSpPr>
        <p:spPr/>
        <p:txBody>
          <a:bodyPr/>
          <a:lstStyle/>
          <a:p>
            <a:fld id="{497F243A-7C73-DF43-8658-71A927314D83}" type="slidenum">
              <a:rPr lang="en-US" smtClean="0"/>
              <a:t>7</a:t>
            </a:fld>
            <a:endParaRPr lang="en-US"/>
          </a:p>
        </p:txBody>
      </p:sp>
    </p:spTree>
    <p:extLst>
      <p:ext uri="{BB962C8B-B14F-4D97-AF65-F5344CB8AC3E}">
        <p14:creationId xmlns:p14="http://schemas.microsoft.com/office/powerpoint/2010/main" val="21623075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Github is the world’s largest software hosting service and uses Git distributed version control. Github has grown rapidly and is enormous. Github has strong support for Jupyter notebooks and hosts about 6.4 million notebooks (currently). Github has a lot of additional functionality: it facilitates collaborative (team) work on software (and other) projects, it acts like a syncing service to protect your files, and it supports web content creation and hosting. </a:t>
            </a:r>
          </a:p>
        </p:txBody>
      </p:sp>
      <p:sp>
        <p:nvSpPr>
          <p:cNvPr id="4" name="Slide Number Placeholder 3"/>
          <p:cNvSpPr>
            <a:spLocks noGrp="1"/>
          </p:cNvSpPr>
          <p:nvPr>
            <p:ph type="sldNum" sz="quarter" idx="5"/>
          </p:nvPr>
        </p:nvSpPr>
        <p:spPr/>
        <p:txBody>
          <a:bodyPr/>
          <a:lstStyle/>
          <a:p>
            <a:fld id="{497F243A-7C73-DF43-8658-71A927314D83}" type="slidenum">
              <a:rPr lang="en-US" smtClean="0"/>
              <a:t>8</a:t>
            </a:fld>
            <a:endParaRPr lang="en-US"/>
          </a:p>
        </p:txBody>
      </p:sp>
    </p:spTree>
    <p:extLst>
      <p:ext uri="{BB962C8B-B14F-4D97-AF65-F5344CB8AC3E}">
        <p14:creationId xmlns:p14="http://schemas.microsoft.com/office/powerpoint/2010/main" val="40859031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you are trying to learn about Git and Github, it helps to have a mental picture of how the pieces connect. Github itself is a collection of repositories that reside in the cloud. Copies of those repositories are mirrored on your local computers. That is the distributed part. For example, I go to OHSU and work on some code. I work on a local copy of the files in a Git repository. I save my work by committing the changes. I can push those changes to the corresponding Github repo, cycle home, pull the updated code to my home PC, and continue my work. Lather</a:t>
            </a:r>
            <a:r>
              <a:rPr lang="en-US"/>
              <a:t>, rinse</a:t>
            </a:r>
            <a:r>
              <a:rPr lang="en-US" dirty="0"/>
              <a:t>, and repeat. Other users may just be fetching code from the repo to run on their PCs.</a:t>
            </a:r>
          </a:p>
        </p:txBody>
      </p:sp>
      <p:sp>
        <p:nvSpPr>
          <p:cNvPr id="4" name="Slide Number Placeholder 3"/>
          <p:cNvSpPr>
            <a:spLocks noGrp="1"/>
          </p:cNvSpPr>
          <p:nvPr>
            <p:ph type="sldNum" sz="quarter" idx="5"/>
          </p:nvPr>
        </p:nvSpPr>
        <p:spPr/>
        <p:txBody>
          <a:bodyPr/>
          <a:lstStyle/>
          <a:p>
            <a:fld id="{497F243A-7C73-DF43-8658-71A927314D83}" type="slidenum">
              <a:rPr lang="en-US" smtClean="0"/>
              <a:t>9</a:t>
            </a:fld>
            <a:endParaRPr lang="en-US"/>
          </a:p>
        </p:txBody>
      </p:sp>
    </p:spTree>
    <p:extLst>
      <p:ext uri="{BB962C8B-B14F-4D97-AF65-F5344CB8AC3E}">
        <p14:creationId xmlns:p14="http://schemas.microsoft.com/office/powerpoint/2010/main" val="628910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F9610-4C51-7644-AB0B-B10CEC0B850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E7C93EA-241F-E840-9F16-27F100CE92C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0983C26-BD01-B142-8EA0-EBE265D32E7D}"/>
              </a:ext>
            </a:extLst>
          </p:cNvPr>
          <p:cNvSpPr>
            <a:spLocks noGrp="1"/>
          </p:cNvSpPr>
          <p:nvPr>
            <p:ph type="dt" sz="half" idx="10"/>
          </p:nvPr>
        </p:nvSpPr>
        <p:spPr/>
        <p:txBody>
          <a:bodyPr/>
          <a:lstStyle/>
          <a:p>
            <a:fld id="{AF55F169-A384-F940-A258-C2BFC64953FC}" type="datetimeFigureOut">
              <a:rPr lang="en-US" smtClean="0"/>
              <a:t>2/4/21</a:t>
            </a:fld>
            <a:endParaRPr lang="en-US"/>
          </a:p>
        </p:txBody>
      </p:sp>
      <p:sp>
        <p:nvSpPr>
          <p:cNvPr id="5" name="Footer Placeholder 4">
            <a:extLst>
              <a:ext uri="{FF2B5EF4-FFF2-40B4-BE49-F238E27FC236}">
                <a16:creationId xmlns:a16="http://schemas.microsoft.com/office/drawing/2014/main" id="{4BEE3A47-0746-6446-BE1B-6C33A426F4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A19D884-3763-2F44-BFE3-63B9CE0EAE81}"/>
              </a:ext>
            </a:extLst>
          </p:cNvPr>
          <p:cNvSpPr>
            <a:spLocks noGrp="1"/>
          </p:cNvSpPr>
          <p:nvPr>
            <p:ph type="sldNum" sz="quarter" idx="12"/>
          </p:nvPr>
        </p:nvSpPr>
        <p:spPr/>
        <p:txBody>
          <a:bodyPr/>
          <a:lstStyle/>
          <a:p>
            <a:fld id="{4E32D32A-6222-4543-9D65-9A92BFC06BDA}" type="slidenum">
              <a:rPr lang="en-US" smtClean="0"/>
              <a:t>‹#›</a:t>
            </a:fld>
            <a:endParaRPr lang="en-US"/>
          </a:p>
        </p:txBody>
      </p:sp>
    </p:spTree>
    <p:extLst>
      <p:ext uri="{BB962C8B-B14F-4D97-AF65-F5344CB8AC3E}">
        <p14:creationId xmlns:p14="http://schemas.microsoft.com/office/powerpoint/2010/main" val="35912222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577531-867E-2848-93AF-A9D5798C4CE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C55B822-761A-CE44-9844-0F1D46ABDDD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CDD5BE3-3B3A-784A-BFBA-37DCEB00FCF2}"/>
              </a:ext>
            </a:extLst>
          </p:cNvPr>
          <p:cNvSpPr>
            <a:spLocks noGrp="1"/>
          </p:cNvSpPr>
          <p:nvPr>
            <p:ph type="dt" sz="half" idx="10"/>
          </p:nvPr>
        </p:nvSpPr>
        <p:spPr/>
        <p:txBody>
          <a:bodyPr/>
          <a:lstStyle/>
          <a:p>
            <a:fld id="{AF55F169-A384-F940-A258-C2BFC64953FC}" type="datetimeFigureOut">
              <a:rPr lang="en-US" smtClean="0"/>
              <a:t>2/4/21</a:t>
            </a:fld>
            <a:endParaRPr lang="en-US"/>
          </a:p>
        </p:txBody>
      </p:sp>
      <p:sp>
        <p:nvSpPr>
          <p:cNvPr id="5" name="Footer Placeholder 4">
            <a:extLst>
              <a:ext uri="{FF2B5EF4-FFF2-40B4-BE49-F238E27FC236}">
                <a16:creationId xmlns:a16="http://schemas.microsoft.com/office/drawing/2014/main" id="{192E9E79-AFFC-C545-B03D-7FDEFAE5FDD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6789F96-E626-2D41-9D4A-0735837372F1}"/>
              </a:ext>
            </a:extLst>
          </p:cNvPr>
          <p:cNvSpPr>
            <a:spLocks noGrp="1"/>
          </p:cNvSpPr>
          <p:nvPr>
            <p:ph type="sldNum" sz="quarter" idx="12"/>
          </p:nvPr>
        </p:nvSpPr>
        <p:spPr/>
        <p:txBody>
          <a:bodyPr/>
          <a:lstStyle/>
          <a:p>
            <a:fld id="{4E32D32A-6222-4543-9D65-9A92BFC06BDA}" type="slidenum">
              <a:rPr lang="en-US" smtClean="0"/>
              <a:t>‹#›</a:t>
            </a:fld>
            <a:endParaRPr lang="en-US"/>
          </a:p>
        </p:txBody>
      </p:sp>
    </p:spTree>
    <p:extLst>
      <p:ext uri="{BB962C8B-B14F-4D97-AF65-F5344CB8AC3E}">
        <p14:creationId xmlns:p14="http://schemas.microsoft.com/office/powerpoint/2010/main" val="35465736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6E25FC8-88EF-4742-A2A2-A953604C08B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58B2E73-5D5D-6940-A475-07D9846AA89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2F3FE91-43FA-8647-961E-78509E6580FF}"/>
              </a:ext>
            </a:extLst>
          </p:cNvPr>
          <p:cNvSpPr>
            <a:spLocks noGrp="1"/>
          </p:cNvSpPr>
          <p:nvPr>
            <p:ph type="dt" sz="half" idx="10"/>
          </p:nvPr>
        </p:nvSpPr>
        <p:spPr/>
        <p:txBody>
          <a:bodyPr/>
          <a:lstStyle/>
          <a:p>
            <a:fld id="{AF55F169-A384-F940-A258-C2BFC64953FC}" type="datetimeFigureOut">
              <a:rPr lang="en-US" smtClean="0"/>
              <a:t>2/4/21</a:t>
            </a:fld>
            <a:endParaRPr lang="en-US"/>
          </a:p>
        </p:txBody>
      </p:sp>
      <p:sp>
        <p:nvSpPr>
          <p:cNvPr id="5" name="Footer Placeholder 4">
            <a:extLst>
              <a:ext uri="{FF2B5EF4-FFF2-40B4-BE49-F238E27FC236}">
                <a16:creationId xmlns:a16="http://schemas.microsoft.com/office/drawing/2014/main" id="{791D629F-227A-504B-9CDB-3F94D321C5A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A7C605B-A881-2148-97F8-35FA127AD2E4}"/>
              </a:ext>
            </a:extLst>
          </p:cNvPr>
          <p:cNvSpPr>
            <a:spLocks noGrp="1"/>
          </p:cNvSpPr>
          <p:nvPr>
            <p:ph type="sldNum" sz="quarter" idx="12"/>
          </p:nvPr>
        </p:nvSpPr>
        <p:spPr/>
        <p:txBody>
          <a:bodyPr/>
          <a:lstStyle/>
          <a:p>
            <a:fld id="{4E32D32A-6222-4543-9D65-9A92BFC06BDA}" type="slidenum">
              <a:rPr lang="en-US" smtClean="0"/>
              <a:t>‹#›</a:t>
            </a:fld>
            <a:endParaRPr lang="en-US"/>
          </a:p>
        </p:txBody>
      </p:sp>
    </p:spTree>
    <p:extLst>
      <p:ext uri="{BB962C8B-B14F-4D97-AF65-F5344CB8AC3E}">
        <p14:creationId xmlns:p14="http://schemas.microsoft.com/office/powerpoint/2010/main" val="38823776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6C828F-86FB-CC44-9116-2CF3816C22B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BF7EF58-4601-DC43-A21C-5C1C9CCDB84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209DA24-B3A9-ED42-BCCD-059D1A94D302}"/>
              </a:ext>
            </a:extLst>
          </p:cNvPr>
          <p:cNvSpPr>
            <a:spLocks noGrp="1"/>
          </p:cNvSpPr>
          <p:nvPr>
            <p:ph type="dt" sz="half" idx="10"/>
          </p:nvPr>
        </p:nvSpPr>
        <p:spPr/>
        <p:txBody>
          <a:bodyPr/>
          <a:lstStyle/>
          <a:p>
            <a:fld id="{AF55F169-A384-F940-A258-C2BFC64953FC}" type="datetimeFigureOut">
              <a:rPr lang="en-US" smtClean="0"/>
              <a:t>2/4/21</a:t>
            </a:fld>
            <a:endParaRPr lang="en-US"/>
          </a:p>
        </p:txBody>
      </p:sp>
      <p:sp>
        <p:nvSpPr>
          <p:cNvPr id="5" name="Footer Placeholder 4">
            <a:extLst>
              <a:ext uri="{FF2B5EF4-FFF2-40B4-BE49-F238E27FC236}">
                <a16:creationId xmlns:a16="http://schemas.microsoft.com/office/drawing/2014/main" id="{3818FE34-9A93-0A4B-B9AB-488D01572A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C870B88-95E4-F541-AD1E-F63EA8DD6E83}"/>
              </a:ext>
            </a:extLst>
          </p:cNvPr>
          <p:cNvSpPr>
            <a:spLocks noGrp="1"/>
          </p:cNvSpPr>
          <p:nvPr>
            <p:ph type="sldNum" sz="quarter" idx="12"/>
          </p:nvPr>
        </p:nvSpPr>
        <p:spPr/>
        <p:txBody>
          <a:bodyPr/>
          <a:lstStyle/>
          <a:p>
            <a:fld id="{4E32D32A-6222-4543-9D65-9A92BFC06BDA}" type="slidenum">
              <a:rPr lang="en-US" smtClean="0"/>
              <a:t>‹#›</a:t>
            </a:fld>
            <a:endParaRPr lang="en-US"/>
          </a:p>
        </p:txBody>
      </p:sp>
    </p:spTree>
    <p:extLst>
      <p:ext uri="{BB962C8B-B14F-4D97-AF65-F5344CB8AC3E}">
        <p14:creationId xmlns:p14="http://schemas.microsoft.com/office/powerpoint/2010/main" val="15346543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46F966-D8C8-B34F-9103-3665256BF34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8FD2E8F-468D-2C4B-8323-C03D40DF113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A27FF33-AA4A-AE4D-A737-12D20439BB28}"/>
              </a:ext>
            </a:extLst>
          </p:cNvPr>
          <p:cNvSpPr>
            <a:spLocks noGrp="1"/>
          </p:cNvSpPr>
          <p:nvPr>
            <p:ph type="dt" sz="half" idx="10"/>
          </p:nvPr>
        </p:nvSpPr>
        <p:spPr/>
        <p:txBody>
          <a:bodyPr/>
          <a:lstStyle/>
          <a:p>
            <a:fld id="{AF55F169-A384-F940-A258-C2BFC64953FC}" type="datetimeFigureOut">
              <a:rPr lang="en-US" smtClean="0"/>
              <a:t>2/4/21</a:t>
            </a:fld>
            <a:endParaRPr lang="en-US"/>
          </a:p>
        </p:txBody>
      </p:sp>
      <p:sp>
        <p:nvSpPr>
          <p:cNvPr id="5" name="Footer Placeholder 4">
            <a:extLst>
              <a:ext uri="{FF2B5EF4-FFF2-40B4-BE49-F238E27FC236}">
                <a16:creationId xmlns:a16="http://schemas.microsoft.com/office/drawing/2014/main" id="{BDBF8739-1A10-A140-936E-C8CE033F7D9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917B7AA-05AE-5A4B-92A8-63EE1AB44961}"/>
              </a:ext>
            </a:extLst>
          </p:cNvPr>
          <p:cNvSpPr>
            <a:spLocks noGrp="1"/>
          </p:cNvSpPr>
          <p:nvPr>
            <p:ph type="sldNum" sz="quarter" idx="12"/>
          </p:nvPr>
        </p:nvSpPr>
        <p:spPr/>
        <p:txBody>
          <a:bodyPr/>
          <a:lstStyle/>
          <a:p>
            <a:fld id="{4E32D32A-6222-4543-9D65-9A92BFC06BDA}" type="slidenum">
              <a:rPr lang="en-US" smtClean="0"/>
              <a:t>‹#›</a:t>
            </a:fld>
            <a:endParaRPr lang="en-US"/>
          </a:p>
        </p:txBody>
      </p:sp>
    </p:spTree>
    <p:extLst>
      <p:ext uri="{BB962C8B-B14F-4D97-AF65-F5344CB8AC3E}">
        <p14:creationId xmlns:p14="http://schemas.microsoft.com/office/powerpoint/2010/main" val="20587230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DDD6C9-AA1D-6445-8F51-460E6A6A100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4FBD7AD-BF23-A048-B4BF-49915396680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A829AC1-B889-D04D-B64C-CFE4B29FA64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23DF1EB-8FB0-484F-982C-41092A8913AE}"/>
              </a:ext>
            </a:extLst>
          </p:cNvPr>
          <p:cNvSpPr>
            <a:spLocks noGrp="1"/>
          </p:cNvSpPr>
          <p:nvPr>
            <p:ph type="dt" sz="half" idx="10"/>
          </p:nvPr>
        </p:nvSpPr>
        <p:spPr/>
        <p:txBody>
          <a:bodyPr/>
          <a:lstStyle/>
          <a:p>
            <a:fld id="{AF55F169-A384-F940-A258-C2BFC64953FC}" type="datetimeFigureOut">
              <a:rPr lang="en-US" smtClean="0"/>
              <a:t>2/4/21</a:t>
            </a:fld>
            <a:endParaRPr lang="en-US"/>
          </a:p>
        </p:txBody>
      </p:sp>
      <p:sp>
        <p:nvSpPr>
          <p:cNvPr id="6" name="Footer Placeholder 5">
            <a:extLst>
              <a:ext uri="{FF2B5EF4-FFF2-40B4-BE49-F238E27FC236}">
                <a16:creationId xmlns:a16="http://schemas.microsoft.com/office/drawing/2014/main" id="{42749D5F-6528-5344-BAF9-977F1B3C1BE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3314D66-2249-9D4F-8EF7-F14F81A3DD06}"/>
              </a:ext>
            </a:extLst>
          </p:cNvPr>
          <p:cNvSpPr>
            <a:spLocks noGrp="1"/>
          </p:cNvSpPr>
          <p:nvPr>
            <p:ph type="sldNum" sz="quarter" idx="12"/>
          </p:nvPr>
        </p:nvSpPr>
        <p:spPr/>
        <p:txBody>
          <a:bodyPr/>
          <a:lstStyle/>
          <a:p>
            <a:fld id="{4E32D32A-6222-4543-9D65-9A92BFC06BDA}" type="slidenum">
              <a:rPr lang="en-US" smtClean="0"/>
              <a:t>‹#›</a:t>
            </a:fld>
            <a:endParaRPr lang="en-US"/>
          </a:p>
        </p:txBody>
      </p:sp>
    </p:spTree>
    <p:extLst>
      <p:ext uri="{BB962C8B-B14F-4D97-AF65-F5344CB8AC3E}">
        <p14:creationId xmlns:p14="http://schemas.microsoft.com/office/powerpoint/2010/main" val="25185612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B3F1F5-1C9A-374C-A2BB-D10C179EAC8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15B4B28-0AA8-0B47-8440-DCADECC59B7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10520E7-AA97-6D42-A436-F4A2C0ABBDA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9A93475-DD67-4E48-912F-6DDF9314158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83437F7-7EC3-2240-90C3-60D8C28F001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E02D3ED-781D-E245-96F5-43D49093D56E}"/>
              </a:ext>
            </a:extLst>
          </p:cNvPr>
          <p:cNvSpPr>
            <a:spLocks noGrp="1"/>
          </p:cNvSpPr>
          <p:nvPr>
            <p:ph type="dt" sz="half" idx="10"/>
          </p:nvPr>
        </p:nvSpPr>
        <p:spPr/>
        <p:txBody>
          <a:bodyPr/>
          <a:lstStyle/>
          <a:p>
            <a:fld id="{AF55F169-A384-F940-A258-C2BFC64953FC}" type="datetimeFigureOut">
              <a:rPr lang="en-US" smtClean="0"/>
              <a:t>2/4/21</a:t>
            </a:fld>
            <a:endParaRPr lang="en-US"/>
          </a:p>
        </p:txBody>
      </p:sp>
      <p:sp>
        <p:nvSpPr>
          <p:cNvPr id="8" name="Footer Placeholder 7">
            <a:extLst>
              <a:ext uri="{FF2B5EF4-FFF2-40B4-BE49-F238E27FC236}">
                <a16:creationId xmlns:a16="http://schemas.microsoft.com/office/drawing/2014/main" id="{D24D6CDF-A26A-914C-9AB0-8E108BF7218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892C93C-6271-DC44-BF11-8593A3502840}"/>
              </a:ext>
            </a:extLst>
          </p:cNvPr>
          <p:cNvSpPr>
            <a:spLocks noGrp="1"/>
          </p:cNvSpPr>
          <p:nvPr>
            <p:ph type="sldNum" sz="quarter" idx="12"/>
          </p:nvPr>
        </p:nvSpPr>
        <p:spPr/>
        <p:txBody>
          <a:bodyPr/>
          <a:lstStyle/>
          <a:p>
            <a:fld id="{4E32D32A-6222-4543-9D65-9A92BFC06BDA}" type="slidenum">
              <a:rPr lang="en-US" smtClean="0"/>
              <a:t>‹#›</a:t>
            </a:fld>
            <a:endParaRPr lang="en-US"/>
          </a:p>
        </p:txBody>
      </p:sp>
    </p:spTree>
    <p:extLst>
      <p:ext uri="{BB962C8B-B14F-4D97-AF65-F5344CB8AC3E}">
        <p14:creationId xmlns:p14="http://schemas.microsoft.com/office/powerpoint/2010/main" val="20331939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F3D818-2929-5B42-960B-97D0B3CAFDD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286AC82-FCD8-3F45-B1B0-5C5886A36E41}"/>
              </a:ext>
            </a:extLst>
          </p:cNvPr>
          <p:cNvSpPr>
            <a:spLocks noGrp="1"/>
          </p:cNvSpPr>
          <p:nvPr>
            <p:ph type="dt" sz="half" idx="10"/>
          </p:nvPr>
        </p:nvSpPr>
        <p:spPr/>
        <p:txBody>
          <a:bodyPr/>
          <a:lstStyle/>
          <a:p>
            <a:fld id="{AF55F169-A384-F940-A258-C2BFC64953FC}" type="datetimeFigureOut">
              <a:rPr lang="en-US" smtClean="0"/>
              <a:t>2/4/21</a:t>
            </a:fld>
            <a:endParaRPr lang="en-US"/>
          </a:p>
        </p:txBody>
      </p:sp>
      <p:sp>
        <p:nvSpPr>
          <p:cNvPr id="4" name="Footer Placeholder 3">
            <a:extLst>
              <a:ext uri="{FF2B5EF4-FFF2-40B4-BE49-F238E27FC236}">
                <a16:creationId xmlns:a16="http://schemas.microsoft.com/office/drawing/2014/main" id="{8F465E04-6E51-464E-8998-1D8B1B241CC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068D070-DB35-3348-B99D-9DF913C403A5}"/>
              </a:ext>
            </a:extLst>
          </p:cNvPr>
          <p:cNvSpPr>
            <a:spLocks noGrp="1"/>
          </p:cNvSpPr>
          <p:nvPr>
            <p:ph type="sldNum" sz="quarter" idx="12"/>
          </p:nvPr>
        </p:nvSpPr>
        <p:spPr/>
        <p:txBody>
          <a:bodyPr/>
          <a:lstStyle/>
          <a:p>
            <a:fld id="{4E32D32A-6222-4543-9D65-9A92BFC06BDA}" type="slidenum">
              <a:rPr lang="en-US" smtClean="0"/>
              <a:t>‹#›</a:t>
            </a:fld>
            <a:endParaRPr lang="en-US"/>
          </a:p>
        </p:txBody>
      </p:sp>
    </p:spTree>
    <p:extLst>
      <p:ext uri="{BB962C8B-B14F-4D97-AF65-F5344CB8AC3E}">
        <p14:creationId xmlns:p14="http://schemas.microsoft.com/office/powerpoint/2010/main" val="28450717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CE59091-9C4F-3B4D-AB0C-53EA1115C978}"/>
              </a:ext>
            </a:extLst>
          </p:cNvPr>
          <p:cNvSpPr>
            <a:spLocks noGrp="1"/>
          </p:cNvSpPr>
          <p:nvPr>
            <p:ph type="dt" sz="half" idx="10"/>
          </p:nvPr>
        </p:nvSpPr>
        <p:spPr/>
        <p:txBody>
          <a:bodyPr/>
          <a:lstStyle/>
          <a:p>
            <a:fld id="{AF55F169-A384-F940-A258-C2BFC64953FC}" type="datetimeFigureOut">
              <a:rPr lang="en-US" smtClean="0"/>
              <a:t>2/4/21</a:t>
            </a:fld>
            <a:endParaRPr lang="en-US"/>
          </a:p>
        </p:txBody>
      </p:sp>
      <p:sp>
        <p:nvSpPr>
          <p:cNvPr id="3" name="Footer Placeholder 2">
            <a:extLst>
              <a:ext uri="{FF2B5EF4-FFF2-40B4-BE49-F238E27FC236}">
                <a16:creationId xmlns:a16="http://schemas.microsoft.com/office/drawing/2014/main" id="{BFE51691-31A1-814B-BB08-BC85B32532B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D200F74-AD5A-4145-83A9-C6E805142508}"/>
              </a:ext>
            </a:extLst>
          </p:cNvPr>
          <p:cNvSpPr>
            <a:spLocks noGrp="1"/>
          </p:cNvSpPr>
          <p:nvPr>
            <p:ph type="sldNum" sz="quarter" idx="12"/>
          </p:nvPr>
        </p:nvSpPr>
        <p:spPr/>
        <p:txBody>
          <a:bodyPr/>
          <a:lstStyle/>
          <a:p>
            <a:fld id="{4E32D32A-6222-4543-9D65-9A92BFC06BDA}" type="slidenum">
              <a:rPr lang="en-US" smtClean="0"/>
              <a:t>‹#›</a:t>
            </a:fld>
            <a:endParaRPr lang="en-US"/>
          </a:p>
        </p:txBody>
      </p:sp>
    </p:spTree>
    <p:extLst>
      <p:ext uri="{BB962C8B-B14F-4D97-AF65-F5344CB8AC3E}">
        <p14:creationId xmlns:p14="http://schemas.microsoft.com/office/powerpoint/2010/main" val="4193724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03CAC-6984-834B-ADEB-5C79F78813A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46C4F20-6877-8C45-AE6B-5699DC6D4B7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90465BD-F158-754D-B68B-F96E19D36B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B4BD296-844E-D847-B561-811B88B63914}"/>
              </a:ext>
            </a:extLst>
          </p:cNvPr>
          <p:cNvSpPr>
            <a:spLocks noGrp="1"/>
          </p:cNvSpPr>
          <p:nvPr>
            <p:ph type="dt" sz="half" idx="10"/>
          </p:nvPr>
        </p:nvSpPr>
        <p:spPr/>
        <p:txBody>
          <a:bodyPr/>
          <a:lstStyle/>
          <a:p>
            <a:fld id="{AF55F169-A384-F940-A258-C2BFC64953FC}" type="datetimeFigureOut">
              <a:rPr lang="en-US" smtClean="0"/>
              <a:t>2/4/21</a:t>
            </a:fld>
            <a:endParaRPr lang="en-US"/>
          </a:p>
        </p:txBody>
      </p:sp>
      <p:sp>
        <p:nvSpPr>
          <p:cNvPr id="6" name="Footer Placeholder 5">
            <a:extLst>
              <a:ext uri="{FF2B5EF4-FFF2-40B4-BE49-F238E27FC236}">
                <a16:creationId xmlns:a16="http://schemas.microsoft.com/office/drawing/2014/main" id="{CBA49C0F-5B51-7D44-A9C7-52F186284E1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618882A-9768-734B-9AF0-185EAD2D8F0B}"/>
              </a:ext>
            </a:extLst>
          </p:cNvPr>
          <p:cNvSpPr>
            <a:spLocks noGrp="1"/>
          </p:cNvSpPr>
          <p:nvPr>
            <p:ph type="sldNum" sz="quarter" idx="12"/>
          </p:nvPr>
        </p:nvSpPr>
        <p:spPr/>
        <p:txBody>
          <a:bodyPr/>
          <a:lstStyle/>
          <a:p>
            <a:fld id="{4E32D32A-6222-4543-9D65-9A92BFC06BDA}" type="slidenum">
              <a:rPr lang="en-US" smtClean="0"/>
              <a:t>‹#›</a:t>
            </a:fld>
            <a:endParaRPr lang="en-US"/>
          </a:p>
        </p:txBody>
      </p:sp>
    </p:spTree>
    <p:extLst>
      <p:ext uri="{BB962C8B-B14F-4D97-AF65-F5344CB8AC3E}">
        <p14:creationId xmlns:p14="http://schemas.microsoft.com/office/powerpoint/2010/main" val="28439536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770733-8AE9-AB43-9921-D5303E8B25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D11A6ED-64A4-6F4A-8EED-91B7930A3C9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7157E43-9908-964E-B84D-C9D3ADD5114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1AC9A62-A5FC-124D-911B-78FAFB59B2CD}"/>
              </a:ext>
            </a:extLst>
          </p:cNvPr>
          <p:cNvSpPr>
            <a:spLocks noGrp="1"/>
          </p:cNvSpPr>
          <p:nvPr>
            <p:ph type="dt" sz="half" idx="10"/>
          </p:nvPr>
        </p:nvSpPr>
        <p:spPr/>
        <p:txBody>
          <a:bodyPr/>
          <a:lstStyle/>
          <a:p>
            <a:fld id="{AF55F169-A384-F940-A258-C2BFC64953FC}" type="datetimeFigureOut">
              <a:rPr lang="en-US" smtClean="0"/>
              <a:t>2/4/21</a:t>
            </a:fld>
            <a:endParaRPr lang="en-US"/>
          </a:p>
        </p:txBody>
      </p:sp>
      <p:sp>
        <p:nvSpPr>
          <p:cNvPr id="6" name="Footer Placeholder 5">
            <a:extLst>
              <a:ext uri="{FF2B5EF4-FFF2-40B4-BE49-F238E27FC236}">
                <a16:creationId xmlns:a16="http://schemas.microsoft.com/office/drawing/2014/main" id="{24A2B3B2-05AC-AF44-9791-6AC18D94AB9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CBD1023-F198-FC46-ABF7-7BCA6F7297F0}"/>
              </a:ext>
            </a:extLst>
          </p:cNvPr>
          <p:cNvSpPr>
            <a:spLocks noGrp="1"/>
          </p:cNvSpPr>
          <p:nvPr>
            <p:ph type="sldNum" sz="quarter" idx="12"/>
          </p:nvPr>
        </p:nvSpPr>
        <p:spPr/>
        <p:txBody>
          <a:bodyPr/>
          <a:lstStyle/>
          <a:p>
            <a:fld id="{4E32D32A-6222-4543-9D65-9A92BFC06BDA}" type="slidenum">
              <a:rPr lang="en-US" smtClean="0"/>
              <a:t>‹#›</a:t>
            </a:fld>
            <a:endParaRPr lang="en-US"/>
          </a:p>
        </p:txBody>
      </p:sp>
    </p:spTree>
    <p:extLst>
      <p:ext uri="{BB962C8B-B14F-4D97-AF65-F5344CB8AC3E}">
        <p14:creationId xmlns:p14="http://schemas.microsoft.com/office/powerpoint/2010/main" val="32477619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20DEC98-C37B-D64D-B476-D322DB80337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0AFF5A4-5327-924D-ACBA-647D9989A27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94DFBA4-E6DB-D64A-9768-3B3970B150D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F55F169-A384-F940-A258-C2BFC64953FC}" type="datetimeFigureOut">
              <a:rPr lang="en-US" smtClean="0"/>
              <a:t>2/4/21</a:t>
            </a:fld>
            <a:endParaRPr lang="en-US"/>
          </a:p>
        </p:txBody>
      </p:sp>
      <p:sp>
        <p:nvSpPr>
          <p:cNvPr id="5" name="Footer Placeholder 4">
            <a:extLst>
              <a:ext uri="{FF2B5EF4-FFF2-40B4-BE49-F238E27FC236}">
                <a16:creationId xmlns:a16="http://schemas.microsoft.com/office/drawing/2014/main" id="{965E3824-D4F6-084D-B9EB-A21D5D62720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99C1FDC-E709-4343-A511-4B5E058E41F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E32D32A-6222-4543-9D65-9A92BFC06BDA}" type="slidenum">
              <a:rPr lang="en-US" smtClean="0"/>
              <a:t>‹#›</a:t>
            </a:fld>
            <a:endParaRPr lang="en-US"/>
          </a:p>
        </p:txBody>
      </p:sp>
    </p:spTree>
    <p:extLst>
      <p:ext uri="{BB962C8B-B14F-4D97-AF65-F5344CB8AC3E}">
        <p14:creationId xmlns:p14="http://schemas.microsoft.com/office/powerpoint/2010/main" val="156179378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mailto:wilmarth@ohsu.edu" TargetMode="External"/><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hyperlink" Target="mailto:pwilmart@me.com"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hyperlink" Target="https://openclipart.org/detail/168626/cumulus-cloud"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D8CB13-2FBF-9540-A93A-5D2017D9A35B}"/>
              </a:ext>
            </a:extLst>
          </p:cNvPr>
          <p:cNvSpPr>
            <a:spLocks noGrp="1"/>
          </p:cNvSpPr>
          <p:nvPr>
            <p:ph type="ctrTitle"/>
          </p:nvPr>
        </p:nvSpPr>
        <p:spPr/>
        <p:txBody>
          <a:bodyPr/>
          <a:lstStyle/>
          <a:p>
            <a:r>
              <a:rPr lang="en-US" b="1" dirty="0"/>
              <a:t>Github: a powerful resource for scientific communication</a:t>
            </a:r>
          </a:p>
        </p:txBody>
      </p:sp>
      <p:sp>
        <p:nvSpPr>
          <p:cNvPr id="3" name="Subtitle 2">
            <a:extLst>
              <a:ext uri="{FF2B5EF4-FFF2-40B4-BE49-F238E27FC236}">
                <a16:creationId xmlns:a16="http://schemas.microsoft.com/office/drawing/2014/main" id="{E92427E9-E4C2-5649-9C27-B76440E78992}"/>
              </a:ext>
            </a:extLst>
          </p:cNvPr>
          <p:cNvSpPr>
            <a:spLocks noGrp="1"/>
          </p:cNvSpPr>
          <p:nvPr>
            <p:ph type="subTitle" idx="1"/>
          </p:nvPr>
        </p:nvSpPr>
        <p:spPr>
          <a:xfrm>
            <a:off x="1524000" y="3602038"/>
            <a:ext cx="9144000" cy="1999976"/>
          </a:xfrm>
        </p:spPr>
        <p:txBody>
          <a:bodyPr>
            <a:normAutofit fontScale="92500" lnSpcReduction="10000"/>
          </a:bodyPr>
          <a:lstStyle/>
          <a:p>
            <a:endParaRPr lang="en-US" sz="3600" dirty="0"/>
          </a:p>
          <a:p>
            <a:r>
              <a:rPr lang="en-US" sz="3600" dirty="0"/>
              <a:t>Phillip Wilmarth </a:t>
            </a:r>
            <a:br>
              <a:rPr lang="en-US" sz="3600" dirty="0"/>
            </a:br>
            <a:r>
              <a:rPr lang="en-US" sz="3600" dirty="0"/>
              <a:t>Proteomics Shared Resource</a:t>
            </a:r>
            <a:br>
              <a:rPr lang="en-US" sz="3600" dirty="0"/>
            </a:br>
            <a:r>
              <a:rPr lang="en-US" sz="3600" dirty="0"/>
              <a:t>OHSU</a:t>
            </a:r>
          </a:p>
        </p:txBody>
      </p:sp>
    </p:spTree>
    <p:extLst>
      <p:ext uri="{BB962C8B-B14F-4D97-AF65-F5344CB8AC3E}">
        <p14:creationId xmlns:p14="http://schemas.microsoft.com/office/powerpoint/2010/main" val="5169143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68BFDC-0E11-1F41-B00D-B12C90A8A963}"/>
              </a:ext>
            </a:extLst>
          </p:cNvPr>
          <p:cNvSpPr>
            <a:spLocks noGrp="1"/>
          </p:cNvSpPr>
          <p:nvPr>
            <p:ph type="title"/>
          </p:nvPr>
        </p:nvSpPr>
        <p:spPr/>
        <p:txBody>
          <a:bodyPr>
            <a:normAutofit/>
          </a:bodyPr>
          <a:lstStyle/>
          <a:p>
            <a:r>
              <a:rPr lang="en-US" sz="4800" b="1" dirty="0"/>
              <a:t>Why learn Git and Github?</a:t>
            </a:r>
          </a:p>
        </p:txBody>
      </p:sp>
      <p:sp>
        <p:nvSpPr>
          <p:cNvPr id="3" name="Content Placeholder 2">
            <a:extLst>
              <a:ext uri="{FF2B5EF4-FFF2-40B4-BE49-F238E27FC236}">
                <a16:creationId xmlns:a16="http://schemas.microsoft.com/office/drawing/2014/main" id="{1C38F300-DB23-A04A-B96A-D36ABCCF860F}"/>
              </a:ext>
            </a:extLst>
          </p:cNvPr>
          <p:cNvSpPr>
            <a:spLocks noGrp="1"/>
          </p:cNvSpPr>
          <p:nvPr>
            <p:ph idx="1"/>
          </p:nvPr>
        </p:nvSpPr>
        <p:spPr/>
        <p:txBody>
          <a:bodyPr>
            <a:normAutofit/>
          </a:bodyPr>
          <a:lstStyle/>
          <a:p>
            <a:r>
              <a:rPr lang="en-US" sz="3200" dirty="0"/>
              <a:t>Journals and data archives are not under your control</a:t>
            </a:r>
          </a:p>
          <a:p>
            <a:r>
              <a:rPr lang="en-US" sz="3200" dirty="0"/>
              <a:t>Scientific research often behind paywalls – limits access</a:t>
            </a:r>
          </a:p>
          <a:p>
            <a:r>
              <a:rPr lang="en-US" sz="3200" dirty="0"/>
              <a:t>Communication is more than just scientific papers</a:t>
            </a:r>
          </a:p>
          <a:p>
            <a:pPr lvl="1"/>
            <a:r>
              <a:rPr lang="en-US" sz="2800" dirty="0"/>
              <a:t>Protocols, education, meeting presentations </a:t>
            </a:r>
          </a:p>
          <a:p>
            <a:pPr lvl="1"/>
            <a:r>
              <a:rPr lang="en-US" sz="2800" dirty="0"/>
              <a:t>Computer scripts (utilities and analyses)</a:t>
            </a:r>
          </a:p>
          <a:p>
            <a:r>
              <a:rPr lang="en-US" sz="3200" dirty="0"/>
              <a:t>Github site is a data science resume</a:t>
            </a:r>
          </a:p>
        </p:txBody>
      </p:sp>
    </p:spTree>
    <p:extLst>
      <p:ext uri="{BB962C8B-B14F-4D97-AF65-F5344CB8AC3E}">
        <p14:creationId xmlns:p14="http://schemas.microsoft.com/office/powerpoint/2010/main" val="25211645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D183A-D24E-9C4F-BAAD-B78ECF1DE9E3}"/>
              </a:ext>
            </a:extLst>
          </p:cNvPr>
          <p:cNvSpPr>
            <a:spLocks noGrp="1"/>
          </p:cNvSpPr>
          <p:nvPr>
            <p:ph type="title"/>
          </p:nvPr>
        </p:nvSpPr>
        <p:spPr>
          <a:xfrm>
            <a:off x="838200" y="201231"/>
            <a:ext cx="10515600" cy="1325563"/>
          </a:xfrm>
        </p:spPr>
        <p:txBody>
          <a:bodyPr>
            <a:normAutofit/>
          </a:bodyPr>
          <a:lstStyle/>
          <a:p>
            <a:r>
              <a:rPr lang="en-US" sz="4800" b="1" dirty="0" err="1"/>
              <a:t>www.github.com</a:t>
            </a:r>
            <a:r>
              <a:rPr lang="en-US" sz="4800" b="1" dirty="0"/>
              <a:t>/</a:t>
            </a:r>
            <a:r>
              <a:rPr lang="en-US" sz="4800" b="1" dirty="0" err="1"/>
              <a:t>pwilmart</a:t>
            </a:r>
            <a:endParaRPr lang="en-US" sz="4800" b="1" dirty="0"/>
          </a:p>
        </p:txBody>
      </p:sp>
      <p:pic>
        <p:nvPicPr>
          <p:cNvPr id="5" name="Content Placeholder 4" descr="A screenshot of a computer&#10;&#10;Description automatically generated">
            <a:extLst>
              <a:ext uri="{FF2B5EF4-FFF2-40B4-BE49-F238E27FC236}">
                <a16:creationId xmlns:a16="http://schemas.microsoft.com/office/drawing/2014/main" id="{263526F2-5BCE-2D47-95DA-7AB2CE6F52FC}"/>
              </a:ext>
            </a:extLst>
          </p:cNvPr>
          <p:cNvPicPr>
            <a:picLocks noGrp="1" noChangeAspect="1"/>
          </p:cNvPicPr>
          <p:nvPr>
            <p:ph idx="1"/>
          </p:nvPr>
        </p:nvPicPr>
        <p:blipFill>
          <a:blip r:embed="rId3"/>
          <a:stretch>
            <a:fillRect/>
          </a:stretch>
        </p:blipFill>
        <p:spPr>
          <a:xfrm>
            <a:off x="2681287" y="1383164"/>
            <a:ext cx="6829425" cy="5486400"/>
          </a:xfrm>
        </p:spPr>
      </p:pic>
      <p:sp>
        <p:nvSpPr>
          <p:cNvPr id="8" name="Rounded Rectangle 7">
            <a:extLst>
              <a:ext uri="{FF2B5EF4-FFF2-40B4-BE49-F238E27FC236}">
                <a16:creationId xmlns:a16="http://schemas.microsoft.com/office/drawing/2014/main" id="{FF5DE4AC-32C9-474A-AFAF-77C4B8F9920F}"/>
              </a:ext>
            </a:extLst>
          </p:cNvPr>
          <p:cNvSpPr/>
          <p:nvPr/>
        </p:nvSpPr>
        <p:spPr>
          <a:xfrm>
            <a:off x="4468483" y="2751826"/>
            <a:ext cx="4908430" cy="2855344"/>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a:extLst>
              <a:ext uri="{FF2B5EF4-FFF2-40B4-BE49-F238E27FC236}">
                <a16:creationId xmlns:a16="http://schemas.microsoft.com/office/drawing/2014/main" id="{7E9ED729-A32F-D346-89E2-FF6B1C097E7E}"/>
              </a:ext>
            </a:extLst>
          </p:cNvPr>
          <p:cNvSpPr/>
          <p:nvPr/>
        </p:nvSpPr>
        <p:spPr>
          <a:xfrm>
            <a:off x="2815087" y="2251527"/>
            <a:ext cx="1653396" cy="3847348"/>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73306255-290F-5D49-839D-46DCF8E085B4}"/>
              </a:ext>
            </a:extLst>
          </p:cNvPr>
          <p:cNvSpPr txBox="1"/>
          <p:nvPr/>
        </p:nvSpPr>
        <p:spPr>
          <a:xfrm>
            <a:off x="335559" y="3188461"/>
            <a:ext cx="2396169" cy="1200329"/>
          </a:xfrm>
          <a:prstGeom prst="rect">
            <a:avLst/>
          </a:prstGeom>
          <a:noFill/>
        </p:spPr>
        <p:txBody>
          <a:bodyPr wrap="none" rtlCol="0">
            <a:spAutoFit/>
          </a:bodyPr>
          <a:lstStyle/>
          <a:p>
            <a:pPr algn="r"/>
            <a:r>
              <a:rPr lang="en-US" sz="3600" dirty="0"/>
              <a:t>Profile</a:t>
            </a:r>
          </a:p>
          <a:p>
            <a:pPr algn="r"/>
            <a:r>
              <a:rPr lang="en-US" sz="3600" dirty="0"/>
              <a:t>information</a:t>
            </a:r>
          </a:p>
        </p:txBody>
      </p:sp>
      <p:sp>
        <p:nvSpPr>
          <p:cNvPr id="12" name="TextBox 11">
            <a:extLst>
              <a:ext uri="{FF2B5EF4-FFF2-40B4-BE49-F238E27FC236}">
                <a16:creationId xmlns:a16="http://schemas.microsoft.com/office/drawing/2014/main" id="{D96CF0B6-A3B7-0E4B-A1C4-4D0FD038656C}"/>
              </a:ext>
            </a:extLst>
          </p:cNvPr>
          <p:cNvSpPr txBox="1"/>
          <p:nvPr/>
        </p:nvSpPr>
        <p:spPr>
          <a:xfrm>
            <a:off x="9594071" y="3523889"/>
            <a:ext cx="2410275" cy="1200329"/>
          </a:xfrm>
          <a:prstGeom prst="rect">
            <a:avLst/>
          </a:prstGeom>
          <a:noFill/>
        </p:spPr>
        <p:txBody>
          <a:bodyPr wrap="none" rtlCol="0">
            <a:spAutoFit/>
          </a:bodyPr>
          <a:lstStyle/>
          <a:p>
            <a:r>
              <a:rPr lang="en-US" sz="3600" dirty="0"/>
              <a:t>Pinned</a:t>
            </a:r>
          </a:p>
          <a:p>
            <a:r>
              <a:rPr lang="en-US" sz="3600" dirty="0"/>
              <a:t>repositories</a:t>
            </a:r>
          </a:p>
        </p:txBody>
      </p:sp>
      <p:cxnSp>
        <p:nvCxnSpPr>
          <p:cNvPr id="14" name="Straight Arrow Connector 13">
            <a:extLst>
              <a:ext uri="{FF2B5EF4-FFF2-40B4-BE49-F238E27FC236}">
                <a16:creationId xmlns:a16="http://schemas.microsoft.com/office/drawing/2014/main" id="{2D03B60F-8138-7342-B4FA-ED8AA02BFF51}"/>
              </a:ext>
            </a:extLst>
          </p:cNvPr>
          <p:cNvCxnSpPr>
            <a:cxnSpLocks/>
          </p:cNvCxnSpPr>
          <p:nvPr/>
        </p:nvCxnSpPr>
        <p:spPr>
          <a:xfrm>
            <a:off x="2245112" y="5900468"/>
            <a:ext cx="488213"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CAFD0C03-CC71-524D-B955-CC4EDB3EFDF5}"/>
              </a:ext>
            </a:extLst>
          </p:cNvPr>
          <p:cNvSpPr txBox="1"/>
          <p:nvPr/>
        </p:nvSpPr>
        <p:spPr>
          <a:xfrm>
            <a:off x="283520" y="5638858"/>
            <a:ext cx="2031838" cy="523220"/>
          </a:xfrm>
          <a:prstGeom prst="rect">
            <a:avLst/>
          </a:prstGeom>
          <a:noFill/>
        </p:spPr>
        <p:txBody>
          <a:bodyPr wrap="none" rtlCol="0">
            <a:spAutoFit/>
          </a:bodyPr>
          <a:lstStyle/>
          <a:p>
            <a:r>
              <a:rPr lang="en-US" sz="2800" dirty="0"/>
              <a:t>Website URL</a:t>
            </a:r>
          </a:p>
        </p:txBody>
      </p:sp>
    </p:spTree>
    <p:extLst>
      <p:ext uri="{BB962C8B-B14F-4D97-AF65-F5344CB8AC3E}">
        <p14:creationId xmlns:p14="http://schemas.microsoft.com/office/powerpoint/2010/main" val="9518559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1DD358-2ABE-1446-A51D-C37198E661FA}"/>
              </a:ext>
            </a:extLst>
          </p:cNvPr>
          <p:cNvSpPr>
            <a:spLocks noGrp="1"/>
          </p:cNvSpPr>
          <p:nvPr>
            <p:ph type="title"/>
          </p:nvPr>
        </p:nvSpPr>
        <p:spPr/>
        <p:txBody>
          <a:bodyPr>
            <a:normAutofit/>
          </a:bodyPr>
          <a:lstStyle/>
          <a:p>
            <a:r>
              <a:rPr lang="en-US" sz="4800" b="1" dirty="0"/>
              <a:t>Flexible web hosting is part of Github</a:t>
            </a:r>
          </a:p>
        </p:txBody>
      </p:sp>
      <p:sp>
        <p:nvSpPr>
          <p:cNvPr id="3" name="Content Placeholder 2">
            <a:extLst>
              <a:ext uri="{FF2B5EF4-FFF2-40B4-BE49-F238E27FC236}">
                <a16:creationId xmlns:a16="http://schemas.microsoft.com/office/drawing/2014/main" id="{AEA9B1AB-C349-B24A-ACF0-27F62AC58C34}"/>
              </a:ext>
            </a:extLst>
          </p:cNvPr>
          <p:cNvSpPr>
            <a:spLocks noGrp="1"/>
          </p:cNvSpPr>
          <p:nvPr>
            <p:ph idx="1"/>
          </p:nvPr>
        </p:nvSpPr>
        <p:spPr>
          <a:xfrm>
            <a:off x="838200" y="2118731"/>
            <a:ext cx="10515600" cy="4058231"/>
          </a:xfrm>
        </p:spPr>
        <p:txBody>
          <a:bodyPr>
            <a:normAutofit/>
          </a:bodyPr>
          <a:lstStyle/>
          <a:p>
            <a:r>
              <a:rPr lang="en-US" sz="3200" dirty="0"/>
              <a:t>User can have a</a:t>
            </a:r>
            <a:br>
              <a:rPr lang="en-US" sz="3200" dirty="0"/>
            </a:br>
            <a:r>
              <a:rPr lang="en-US" sz="3200" dirty="0"/>
              <a:t>primary website</a:t>
            </a:r>
          </a:p>
          <a:p>
            <a:r>
              <a:rPr lang="en-US" sz="3200" dirty="0"/>
              <a:t>Each repo can have</a:t>
            </a:r>
            <a:br>
              <a:rPr lang="en-US" sz="3200" dirty="0"/>
            </a:br>
            <a:r>
              <a:rPr lang="en-US" sz="3200" dirty="0"/>
              <a:t>its own website</a:t>
            </a:r>
          </a:p>
          <a:p>
            <a:r>
              <a:rPr lang="en-US" sz="3200" dirty="0"/>
              <a:t>Repo </a:t>
            </a:r>
            <a:r>
              <a:rPr lang="en-US" sz="3200" dirty="0" err="1"/>
              <a:t>README.md</a:t>
            </a:r>
            <a:br>
              <a:rPr lang="en-US" sz="3200" dirty="0"/>
            </a:br>
            <a:r>
              <a:rPr lang="en-US" sz="3200" dirty="0"/>
              <a:t>files rendered like</a:t>
            </a:r>
            <a:br>
              <a:rPr lang="en-US" sz="3200" dirty="0"/>
            </a:br>
            <a:r>
              <a:rPr lang="en-US" sz="3200" dirty="0"/>
              <a:t>websites</a:t>
            </a:r>
          </a:p>
        </p:txBody>
      </p:sp>
      <p:pic>
        <p:nvPicPr>
          <p:cNvPr id="5" name="Picture 4" descr="A screenshot of a cell phone&#10;&#10;Description automatically generated">
            <a:extLst>
              <a:ext uri="{FF2B5EF4-FFF2-40B4-BE49-F238E27FC236}">
                <a16:creationId xmlns:a16="http://schemas.microsoft.com/office/drawing/2014/main" id="{7DEB1F7A-E51F-414A-A8C2-F80324588F6C}"/>
              </a:ext>
            </a:extLst>
          </p:cNvPr>
          <p:cNvPicPr>
            <a:picLocks noChangeAspect="1"/>
          </p:cNvPicPr>
          <p:nvPr/>
        </p:nvPicPr>
        <p:blipFill>
          <a:blip r:embed="rId3"/>
          <a:stretch>
            <a:fillRect/>
          </a:stretch>
        </p:blipFill>
        <p:spPr>
          <a:xfrm>
            <a:off x="4383456" y="1566430"/>
            <a:ext cx="6756400" cy="5073650"/>
          </a:xfrm>
          <a:prstGeom prst="rect">
            <a:avLst/>
          </a:prstGeom>
        </p:spPr>
      </p:pic>
    </p:spTree>
    <p:extLst>
      <p:ext uri="{BB962C8B-B14F-4D97-AF65-F5344CB8AC3E}">
        <p14:creationId xmlns:p14="http://schemas.microsoft.com/office/powerpoint/2010/main" val="41952127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A3E2A3-76CC-8D46-BFAE-26A41F07D565}"/>
              </a:ext>
            </a:extLst>
          </p:cNvPr>
          <p:cNvSpPr>
            <a:spLocks noGrp="1"/>
          </p:cNvSpPr>
          <p:nvPr>
            <p:ph type="title"/>
          </p:nvPr>
        </p:nvSpPr>
        <p:spPr/>
        <p:txBody>
          <a:bodyPr>
            <a:noAutofit/>
          </a:bodyPr>
          <a:lstStyle/>
          <a:p>
            <a:r>
              <a:rPr lang="en-US" sz="4800" b="1" dirty="0"/>
              <a:t>Demonstrate analysis methods and tools on publicly available datasets</a:t>
            </a:r>
          </a:p>
        </p:txBody>
      </p:sp>
      <p:sp>
        <p:nvSpPr>
          <p:cNvPr id="3" name="Content Placeholder 2">
            <a:extLst>
              <a:ext uri="{FF2B5EF4-FFF2-40B4-BE49-F238E27FC236}">
                <a16:creationId xmlns:a16="http://schemas.microsoft.com/office/drawing/2014/main" id="{647709A2-9DC9-8048-9FC8-24A9928B3C87}"/>
              </a:ext>
            </a:extLst>
          </p:cNvPr>
          <p:cNvSpPr>
            <a:spLocks noGrp="1"/>
          </p:cNvSpPr>
          <p:nvPr>
            <p:ph idx="1"/>
          </p:nvPr>
        </p:nvSpPr>
        <p:spPr>
          <a:xfrm>
            <a:off x="838200" y="2370570"/>
            <a:ext cx="6079836" cy="3642303"/>
          </a:xfrm>
        </p:spPr>
        <p:txBody>
          <a:bodyPr>
            <a:normAutofit/>
          </a:bodyPr>
          <a:lstStyle/>
          <a:p>
            <a:r>
              <a:rPr lang="en-US" dirty="0"/>
              <a:t>Sea lion urine study [Neely, et al., JPR 2018 (17) 3281-91]</a:t>
            </a:r>
          </a:p>
          <a:p>
            <a:r>
              <a:rPr lang="en-US" dirty="0"/>
              <a:t>Publication was before sea lion genome was sequenced</a:t>
            </a:r>
          </a:p>
          <a:p>
            <a:r>
              <a:rPr lang="en-US" dirty="0"/>
              <a:t>Would a sea lion protein database improve the results?</a:t>
            </a:r>
          </a:p>
          <a:p>
            <a:r>
              <a:rPr lang="en-US" dirty="0"/>
              <a:t>Redo analysis with PAW/Comet pipeline and sea lion database</a:t>
            </a:r>
          </a:p>
        </p:txBody>
      </p:sp>
      <p:pic>
        <p:nvPicPr>
          <p:cNvPr id="5" name="Picture 4" descr="A screenshot of a social media post&#10;&#10;Description automatically generated">
            <a:extLst>
              <a:ext uri="{FF2B5EF4-FFF2-40B4-BE49-F238E27FC236}">
                <a16:creationId xmlns:a16="http://schemas.microsoft.com/office/drawing/2014/main" id="{B75A1606-FC08-834E-887E-AE816A6D7108}"/>
              </a:ext>
            </a:extLst>
          </p:cNvPr>
          <p:cNvPicPr>
            <a:picLocks noChangeAspect="1"/>
          </p:cNvPicPr>
          <p:nvPr/>
        </p:nvPicPr>
        <p:blipFill>
          <a:blip r:embed="rId3"/>
          <a:stretch>
            <a:fillRect/>
          </a:stretch>
        </p:blipFill>
        <p:spPr>
          <a:xfrm>
            <a:off x="6898711" y="1976578"/>
            <a:ext cx="4652010" cy="4400550"/>
          </a:xfrm>
          <a:prstGeom prst="rect">
            <a:avLst/>
          </a:prstGeom>
        </p:spPr>
      </p:pic>
    </p:spTree>
    <p:extLst>
      <p:ext uri="{BB962C8B-B14F-4D97-AF65-F5344CB8AC3E}">
        <p14:creationId xmlns:p14="http://schemas.microsoft.com/office/powerpoint/2010/main" val="15162724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B1DEF7-30DD-3B48-A97C-84128461DA4E}"/>
              </a:ext>
            </a:extLst>
          </p:cNvPr>
          <p:cNvSpPr>
            <a:spLocks noGrp="1"/>
          </p:cNvSpPr>
          <p:nvPr>
            <p:ph type="title"/>
          </p:nvPr>
        </p:nvSpPr>
        <p:spPr>
          <a:xfrm>
            <a:off x="838200" y="254293"/>
            <a:ext cx="10515600" cy="1325563"/>
          </a:xfrm>
        </p:spPr>
        <p:txBody>
          <a:bodyPr>
            <a:normAutofit/>
          </a:bodyPr>
          <a:lstStyle/>
          <a:p>
            <a:r>
              <a:rPr lang="en-US" sz="4800" b="1" dirty="0" err="1"/>
              <a:t>github.com</a:t>
            </a:r>
            <a:r>
              <a:rPr lang="en-US" sz="4800" b="1" dirty="0"/>
              <a:t>/</a:t>
            </a:r>
            <a:r>
              <a:rPr lang="en-US" sz="4800" b="1" dirty="0" err="1"/>
              <a:t>pwilmart</a:t>
            </a:r>
            <a:r>
              <a:rPr lang="en-US" sz="4800" b="1" dirty="0"/>
              <a:t>/</a:t>
            </a:r>
            <a:r>
              <a:rPr lang="en-US" sz="4800" b="1" dirty="0" err="1"/>
              <a:t>Sea_lion_urine_SpC</a:t>
            </a:r>
            <a:endParaRPr lang="en-US" sz="4800" b="1" dirty="0"/>
          </a:p>
        </p:txBody>
      </p:sp>
      <p:pic>
        <p:nvPicPr>
          <p:cNvPr id="5" name="Content Placeholder 4" descr="A screenshot of a computer&#10;&#10;Description automatically generated">
            <a:extLst>
              <a:ext uri="{FF2B5EF4-FFF2-40B4-BE49-F238E27FC236}">
                <a16:creationId xmlns:a16="http://schemas.microsoft.com/office/drawing/2014/main" id="{354FD13D-E61B-2D48-85C4-22CF25999B23}"/>
              </a:ext>
            </a:extLst>
          </p:cNvPr>
          <p:cNvPicPr>
            <a:picLocks noGrp="1" noChangeAspect="1"/>
          </p:cNvPicPr>
          <p:nvPr>
            <p:ph idx="1"/>
          </p:nvPr>
        </p:nvPicPr>
        <p:blipFill>
          <a:blip r:embed="rId3"/>
          <a:stretch>
            <a:fillRect/>
          </a:stretch>
        </p:blipFill>
        <p:spPr>
          <a:xfrm>
            <a:off x="7720" y="1458428"/>
            <a:ext cx="6233160" cy="5039360"/>
          </a:xfrm>
        </p:spPr>
      </p:pic>
      <p:pic>
        <p:nvPicPr>
          <p:cNvPr id="7" name="Picture 6" descr="A screenshot of a cell phone&#10;&#10;Description automatically generated">
            <a:extLst>
              <a:ext uri="{FF2B5EF4-FFF2-40B4-BE49-F238E27FC236}">
                <a16:creationId xmlns:a16="http://schemas.microsoft.com/office/drawing/2014/main" id="{18B89651-97A0-0348-852E-CABA189068D8}"/>
              </a:ext>
            </a:extLst>
          </p:cNvPr>
          <p:cNvPicPr>
            <a:picLocks noChangeAspect="1"/>
          </p:cNvPicPr>
          <p:nvPr/>
        </p:nvPicPr>
        <p:blipFill>
          <a:blip r:embed="rId4"/>
          <a:stretch>
            <a:fillRect/>
          </a:stretch>
        </p:blipFill>
        <p:spPr>
          <a:xfrm>
            <a:off x="5960832" y="1458428"/>
            <a:ext cx="6233160" cy="5039360"/>
          </a:xfrm>
          <a:prstGeom prst="rect">
            <a:avLst/>
          </a:prstGeom>
        </p:spPr>
      </p:pic>
      <p:sp>
        <p:nvSpPr>
          <p:cNvPr id="3" name="TextBox 2">
            <a:extLst>
              <a:ext uri="{FF2B5EF4-FFF2-40B4-BE49-F238E27FC236}">
                <a16:creationId xmlns:a16="http://schemas.microsoft.com/office/drawing/2014/main" id="{808B3717-0097-3340-96B4-B7DF4F60A9DB}"/>
              </a:ext>
            </a:extLst>
          </p:cNvPr>
          <p:cNvSpPr txBox="1"/>
          <p:nvPr/>
        </p:nvSpPr>
        <p:spPr>
          <a:xfrm>
            <a:off x="791449" y="6345393"/>
            <a:ext cx="4665701" cy="400110"/>
          </a:xfrm>
          <a:prstGeom prst="rect">
            <a:avLst/>
          </a:prstGeom>
          <a:noFill/>
        </p:spPr>
        <p:txBody>
          <a:bodyPr wrap="none" rtlCol="0">
            <a:spAutoFit/>
          </a:bodyPr>
          <a:lstStyle/>
          <a:p>
            <a:pPr algn="ctr"/>
            <a:r>
              <a:rPr lang="en-US" sz="2000" dirty="0"/>
              <a:t>Repos start with navigations, tags, and files</a:t>
            </a:r>
          </a:p>
        </p:txBody>
      </p:sp>
      <p:sp>
        <p:nvSpPr>
          <p:cNvPr id="6" name="TextBox 5">
            <a:extLst>
              <a:ext uri="{FF2B5EF4-FFF2-40B4-BE49-F238E27FC236}">
                <a16:creationId xmlns:a16="http://schemas.microsoft.com/office/drawing/2014/main" id="{D1CC3542-D34F-BE45-B39B-7817070285D8}"/>
              </a:ext>
            </a:extLst>
          </p:cNvPr>
          <p:cNvSpPr txBox="1"/>
          <p:nvPr/>
        </p:nvSpPr>
        <p:spPr>
          <a:xfrm>
            <a:off x="7454435" y="6342859"/>
            <a:ext cx="3245953" cy="400110"/>
          </a:xfrm>
          <a:prstGeom prst="rect">
            <a:avLst/>
          </a:prstGeom>
          <a:noFill/>
        </p:spPr>
        <p:txBody>
          <a:bodyPr wrap="none" rtlCol="0">
            <a:spAutoFit/>
          </a:bodyPr>
          <a:lstStyle/>
          <a:p>
            <a:pPr algn="ctr"/>
            <a:r>
              <a:rPr lang="en-US" sz="2000" dirty="0"/>
              <a:t>README displayed after files</a:t>
            </a:r>
          </a:p>
        </p:txBody>
      </p:sp>
    </p:spTree>
    <p:extLst>
      <p:ext uri="{BB962C8B-B14F-4D97-AF65-F5344CB8AC3E}">
        <p14:creationId xmlns:p14="http://schemas.microsoft.com/office/powerpoint/2010/main" val="8356741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8FC8FE96-C773-9B42-9EBF-006DB145C90A}"/>
              </a:ext>
            </a:extLst>
          </p:cNvPr>
          <p:cNvPicPr>
            <a:picLocks noChangeAspect="1"/>
          </p:cNvPicPr>
          <p:nvPr/>
        </p:nvPicPr>
        <p:blipFill>
          <a:blip r:embed="rId3"/>
          <a:stretch>
            <a:fillRect/>
          </a:stretch>
        </p:blipFill>
        <p:spPr>
          <a:xfrm>
            <a:off x="3611769" y="0"/>
            <a:ext cx="8482627" cy="6858000"/>
          </a:xfrm>
          <a:prstGeom prst="rect">
            <a:avLst/>
          </a:prstGeom>
        </p:spPr>
      </p:pic>
      <p:sp>
        <p:nvSpPr>
          <p:cNvPr id="4" name="TextBox 3">
            <a:extLst>
              <a:ext uri="{FF2B5EF4-FFF2-40B4-BE49-F238E27FC236}">
                <a16:creationId xmlns:a16="http://schemas.microsoft.com/office/drawing/2014/main" id="{E457EC86-0818-B643-9CCE-CCF0219FD160}"/>
              </a:ext>
            </a:extLst>
          </p:cNvPr>
          <p:cNvSpPr txBox="1"/>
          <p:nvPr/>
        </p:nvSpPr>
        <p:spPr>
          <a:xfrm>
            <a:off x="331694" y="788894"/>
            <a:ext cx="3403304" cy="4955203"/>
          </a:xfrm>
          <a:prstGeom prst="rect">
            <a:avLst/>
          </a:prstGeom>
          <a:noFill/>
        </p:spPr>
        <p:txBody>
          <a:bodyPr wrap="none" rtlCol="0">
            <a:spAutoFit/>
          </a:bodyPr>
          <a:lstStyle/>
          <a:p>
            <a:r>
              <a:rPr lang="en-US" sz="3200" b="1" dirty="0"/>
              <a:t>Github markdown </a:t>
            </a:r>
            <a:br>
              <a:rPr lang="en-US" sz="3200" b="1" dirty="0"/>
            </a:br>
            <a:r>
              <a:rPr lang="en-US" sz="3200" b="1" dirty="0"/>
              <a:t>more concise than </a:t>
            </a:r>
            <a:br>
              <a:rPr lang="en-US" sz="3200" b="1" dirty="0"/>
            </a:br>
            <a:r>
              <a:rPr lang="en-US" sz="3200" b="1" dirty="0"/>
              <a:t>HTML source code </a:t>
            </a:r>
          </a:p>
          <a:p>
            <a:endParaRPr lang="en-US" sz="2400" dirty="0"/>
          </a:p>
          <a:p>
            <a:r>
              <a:rPr lang="en-US" sz="2800" dirty="0"/>
              <a:t>Supports:</a:t>
            </a:r>
          </a:p>
          <a:p>
            <a:pPr marL="342900" indent="-342900">
              <a:buFont typeface="Arial" panose="020B0604020202020204" pitchFamily="34" charset="0"/>
              <a:buChar char="•"/>
            </a:pPr>
            <a:r>
              <a:rPr lang="en-US" sz="2400" dirty="0"/>
              <a:t>Headers</a:t>
            </a:r>
          </a:p>
          <a:p>
            <a:pPr marL="342900" indent="-342900">
              <a:buFont typeface="Arial" panose="020B0604020202020204" pitchFamily="34" charset="0"/>
              <a:buChar char="•"/>
            </a:pPr>
            <a:r>
              <a:rPr lang="en-US" sz="2400" dirty="0"/>
              <a:t>Bold/italic formatting</a:t>
            </a:r>
          </a:p>
          <a:p>
            <a:pPr marL="342900" indent="-342900">
              <a:buFont typeface="Arial" panose="020B0604020202020204" pitchFamily="34" charset="0"/>
              <a:buChar char="•"/>
            </a:pPr>
            <a:r>
              <a:rPr lang="en-US" sz="2400" dirty="0"/>
              <a:t>Hyperlinks</a:t>
            </a:r>
          </a:p>
          <a:p>
            <a:pPr marL="342900" indent="-342900">
              <a:buFont typeface="Arial" panose="020B0604020202020204" pitchFamily="34" charset="0"/>
              <a:buChar char="•"/>
            </a:pPr>
            <a:r>
              <a:rPr lang="en-US" sz="2400" dirty="0"/>
              <a:t>Images</a:t>
            </a:r>
          </a:p>
          <a:p>
            <a:pPr marL="342900" indent="-342900">
              <a:buFont typeface="Arial" panose="020B0604020202020204" pitchFamily="34" charset="0"/>
              <a:buChar char="•"/>
            </a:pPr>
            <a:r>
              <a:rPr lang="en-US" sz="2400" dirty="0"/>
              <a:t>Lists</a:t>
            </a:r>
          </a:p>
          <a:p>
            <a:pPr marL="342900" indent="-342900">
              <a:buFont typeface="Arial" panose="020B0604020202020204" pitchFamily="34" charset="0"/>
              <a:buChar char="•"/>
            </a:pPr>
            <a:r>
              <a:rPr lang="en-US" sz="2400" dirty="0"/>
              <a:t>Tables</a:t>
            </a:r>
          </a:p>
          <a:p>
            <a:pPr marL="342900" indent="-342900">
              <a:buFont typeface="Arial" panose="020B0604020202020204" pitchFamily="34" charset="0"/>
              <a:buChar char="•"/>
            </a:pPr>
            <a:r>
              <a:rPr lang="en-US" sz="2400" dirty="0"/>
              <a:t>Formulas</a:t>
            </a:r>
          </a:p>
        </p:txBody>
      </p:sp>
    </p:spTree>
    <p:extLst>
      <p:ext uri="{BB962C8B-B14F-4D97-AF65-F5344CB8AC3E}">
        <p14:creationId xmlns:p14="http://schemas.microsoft.com/office/powerpoint/2010/main" val="5805066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50DD7D-52F8-4B4C-9A81-63ED14CD9541}"/>
              </a:ext>
            </a:extLst>
          </p:cNvPr>
          <p:cNvSpPr>
            <a:spLocks noGrp="1"/>
          </p:cNvSpPr>
          <p:nvPr>
            <p:ph type="title"/>
          </p:nvPr>
        </p:nvSpPr>
        <p:spPr>
          <a:xfrm>
            <a:off x="838200" y="330289"/>
            <a:ext cx="10515600" cy="1325563"/>
          </a:xfrm>
        </p:spPr>
        <p:txBody>
          <a:bodyPr>
            <a:noAutofit/>
          </a:bodyPr>
          <a:lstStyle/>
          <a:p>
            <a:r>
              <a:rPr lang="en-US" sz="4800" b="1" dirty="0"/>
              <a:t>PAW pipeline uses delta-mass conditional score histograms to control FDR</a:t>
            </a:r>
          </a:p>
        </p:txBody>
      </p:sp>
      <p:pic>
        <p:nvPicPr>
          <p:cNvPr id="5" name="Content Placeholder 4" descr="A screenshot of a cell phone&#10;&#10;Description automatically generated">
            <a:extLst>
              <a:ext uri="{FF2B5EF4-FFF2-40B4-BE49-F238E27FC236}">
                <a16:creationId xmlns:a16="http://schemas.microsoft.com/office/drawing/2014/main" id="{E3C6434A-E90D-6C40-9829-E8A80A187377}"/>
              </a:ext>
            </a:extLst>
          </p:cNvPr>
          <p:cNvPicPr>
            <a:picLocks noGrp="1" noChangeAspect="1"/>
          </p:cNvPicPr>
          <p:nvPr>
            <p:ph idx="1"/>
          </p:nvPr>
        </p:nvPicPr>
        <p:blipFill>
          <a:blip r:embed="rId3"/>
          <a:stretch>
            <a:fillRect/>
          </a:stretch>
        </p:blipFill>
        <p:spPr>
          <a:xfrm>
            <a:off x="30375" y="1703468"/>
            <a:ext cx="6233160" cy="4693920"/>
          </a:xfrm>
        </p:spPr>
      </p:pic>
      <p:pic>
        <p:nvPicPr>
          <p:cNvPr id="7" name="Picture 6" descr="A screenshot of a cell phone&#10;&#10;Description automatically generated">
            <a:extLst>
              <a:ext uri="{FF2B5EF4-FFF2-40B4-BE49-F238E27FC236}">
                <a16:creationId xmlns:a16="http://schemas.microsoft.com/office/drawing/2014/main" id="{A35AEEAE-B90A-6545-B25C-F808C0510F18}"/>
              </a:ext>
            </a:extLst>
          </p:cNvPr>
          <p:cNvPicPr>
            <a:picLocks noChangeAspect="1"/>
          </p:cNvPicPr>
          <p:nvPr/>
        </p:nvPicPr>
        <p:blipFill>
          <a:blip r:embed="rId4"/>
          <a:stretch>
            <a:fillRect/>
          </a:stretch>
        </p:blipFill>
        <p:spPr>
          <a:xfrm>
            <a:off x="5969219" y="1704221"/>
            <a:ext cx="6233160" cy="4693920"/>
          </a:xfrm>
          <a:prstGeom prst="rect">
            <a:avLst/>
          </a:prstGeom>
        </p:spPr>
      </p:pic>
      <p:sp>
        <p:nvSpPr>
          <p:cNvPr id="3" name="TextBox 2">
            <a:extLst>
              <a:ext uri="{FF2B5EF4-FFF2-40B4-BE49-F238E27FC236}">
                <a16:creationId xmlns:a16="http://schemas.microsoft.com/office/drawing/2014/main" id="{E1CF3828-AE1C-1C42-9344-6B2D0C2DA886}"/>
              </a:ext>
            </a:extLst>
          </p:cNvPr>
          <p:cNvSpPr txBox="1"/>
          <p:nvPr/>
        </p:nvSpPr>
        <p:spPr>
          <a:xfrm>
            <a:off x="1730098" y="6202859"/>
            <a:ext cx="2953565" cy="523220"/>
          </a:xfrm>
          <a:prstGeom prst="rect">
            <a:avLst/>
          </a:prstGeom>
          <a:noFill/>
        </p:spPr>
        <p:txBody>
          <a:bodyPr wrap="none" rtlCol="0">
            <a:spAutoFit/>
          </a:bodyPr>
          <a:lstStyle/>
          <a:p>
            <a:pPr algn="ctr"/>
            <a:r>
              <a:rPr lang="en-US" sz="2800" dirty="0"/>
              <a:t>Delta-mass regions</a:t>
            </a:r>
          </a:p>
        </p:txBody>
      </p:sp>
      <p:sp>
        <p:nvSpPr>
          <p:cNvPr id="6" name="TextBox 5">
            <a:extLst>
              <a:ext uri="{FF2B5EF4-FFF2-40B4-BE49-F238E27FC236}">
                <a16:creationId xmlns:a16="http://schemas.microsoft.com/office/drawing/2014/main" id="{E17633CE-4028-114E-BCD5-76678FA31C0B}"/>
              </a:ext>
            </a:extLst>
          </p:cNvPr>
          <p:cNvSpPr txBox="1"/>
          <p:nvPr/>
        </p:nvSpPr>
        <p:spPr>
          <a:xfrm>
            <a:off x="6617458" y="6187092"/>
            <a:ext cx="4747903" cy="523220"/>
          </a:xfrm>
          <a:prstGeom prst="rect">
            <a:avLst/>
          </a:prstGeom>
          <a:noFill/>
        </p:spPr>
        <p:txBody>
          <a:bodyPr wrap="none" rtlCol="0">
            <a:spAutoFit/>
          </a:bodyPr>
          <a:lstStyle/>
          <a:p>
            <a:pPr algn="ctr"/>
            <a:r>
              <a:rPr lang="en-US" sz="2800" dirty="0"/>
              <a:t>Conditioned score distributions</a:t>
            </a:r>
          </a:p>
        </p:txBody>
      </p:sp>
      <p:sp>
        <p:nvSpPr>
          <p:cNvPr id="4" name="TextBox 3">
            <a:extLst>
              <a:ext uri="{FF2B5EF4-FFF2-40B4-BE49-F238E27FC236}">
                <a16:creationId xmlns:a16="http://schemas.microsoft.com/office/drawing/2014/main" id="{BF4AE836-60E2-524B-8CCF-CA3228381E9D}"/>
              </a:ext>
            </a:extLst>
          </p:cNvPr>
          <p:cNvSpPr txBox="1"/>
          <p:nvPr/>
        </p:nvSpPr>
        <p:spPr>
          <a:xfrm>
            <a:off x="6733757" y="3275550"/>
            <a:ext cx="1091581" cy="461665"/>
          </a:xfrm>
          <a:prstGeom prst="rect">
            <a:avLst/>
          </a:prstGeom>
          <a:noFill/>
        </p:spPr>
        <p:txBody>
          <a:bodyPr wrap="none" rtlCol="0">
            <a:spAutoFit/>
          </a:bodyPr>
          <a:lstStyle/>
          <a:p>
            <a:r>
              <a:rPr lang="en-US" sz="2400" b="1" dirty="0">
                <a:solidFill>
                  <a:srgbClr val="FF0000"/>
                </a:solidFill>
              </a:rPr>
              <a:t>Decoys</a:t>
            </a:r>
          </a:p>
        </p:txBody>
      </p:sp>
      <p:sp>
        <p:nvSpPr>
          <p:cNvPr id="8" name="TextBox 7">
            <a:extLst>
              <a:ext uri="{FF2B5EF4-FFF2-40B4-BE49-F238E27FC236}">
                <a16:creationId xmlns:a16="http://schemas.microsoft.com/office/drawing/2014/main" id="{E7F52443-41B7-D841-9FC3-5224B447C5B6}"/>
              </a:ext>
            </a:extLst>
          </p:cNvPr>
          <p:cNvSpPr txBox="1"/>
          <p:nvPr/>
        </p:nvSpPr>
        <p:spPr>
          <a:xfrm>
            <a:off x="10418114" y="3275549"/>
            <a:ext cx="1098121" cy="461665"/>
          </a:xfrm>
          <a:prstGeom prst="rect">
            <a:avLst/>
          </a:prstGeom>
          <a:noFill/>
        </p:spPr>
        <p:txBody>
          <a:bodyPr wrap="none" rtlCol="0">
            <a:spAutoFit/>
          </a:bodyPr>
          <a:lstStyle/>
          <a:p>
            <a:r>
              <a:rPr lang="en-US" sz="2400" b="1" dirty="0">
                <a:solidFill>
                  <a:srgbClr val="2132FC"/>
                </a:solidFill>
              </a:rPr>
              <a:t>Targets</a:t>
            </a:r>
          </a:p>
        </p:txBody>
      </p:sp>
      <p:sp>
        <p:nvSpPr>
          <p:cNvPr id="9" name="Oval 8">
            <a:extLst>
              <a:ext uri="{FF2B5EF4-FFF2-40B4-BE49-F238E27FC236}">
                <a16:creationId xmlns:a16="http://schemas.microsoft.com/office/drawing/2014/main" id="{61443318-86FA-9F4E-A469-BF59C3C6B8B9}"/>
              </a:ext>
            </a:extLst>
          </p:cNvPr>
          <p:cNvSpPr/>
          <p:nvPr/>
        </p:nvSpPr>
        <p:spPr>
          <a:xfrm>
            <a:off x="1837770" y="3866345"/>
            <a:ext cx="858982" cy="279193"/>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92CEEC67-F623-A241-B00E-44CCB8C594B2}"/>
              </a:ext>
            </a:extLst>
          </p:cNvPr>
          <p:cNvSpPr/>
          <p:nvPr/>
        </p:nvSpPr>
        <p:spPr>
          <a:xfrm>
            <a:off x="2401155" y="2604798"/>
            <a:ext cx="858982" cy="279193"/>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DA2A0081-A9BB-5E44-8AFB-ACFDB019DF8D}"/>
              </a:ext>
            </a:extLst>
          </p:cNvPr>
          <p:cNvSpPr/>
          <p:nvPr/>
        </p:nvSpPr>
        <p:spPr>
          <a:xfrm>
            <a:off x="7279548" y="2706685"/>
            <a:ext cx="858982" cy="279193"/>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6BB349F2-F93C-C641-AFDD-548FC22F817C}"/>
              </a:ext>
            </a:extLst>
          </p:cNvPr>
          <p:cNvSpPr/>
          <p:nvPr/>
        </p:nvSpPr>
        <p:spPr>
          <a:xfrm>
            <a:off x="8435681" y="2834874"/>
            <a:ext cx="858982" cy="279193"/>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01855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87D95E-64F2-9948-9AA6-FE1A0A142BB3}"/>
              </a:ext>
            </a:extLst>
          </p:cNvPr>
          <p:cNvSpPr>
            <a:spLocks noGrp="1"/>
          </p:cNvSpPr>
          <p:nvPr>
            <p:ph type="title"/>
          </p:nvPr>
        </p:nvSpPr>
        <p:spPr/>
        <p:txBody>
          <a:bodyPr>
            <a:normAutofit/>
          </a:bodyPr>
          <a:lstStyle/>
          <a:p>
            <a:r>
              <a:rPr lang="en-US" sz="4800" b="1" dirty="0"/>
              <a:t>Dataset and pipeline statistics</a:t>
            </a:r>
          </a:p>
        </p:txBody>
      </p:sp>
      <p:sp>
        <p:nvSpPr>
          <p:cNvPr id="3" name="Content Placeholder 2">
            <a:extLst>
              <a:ext uri="{FF2B5EF4-FFF2-40B4-BE49-F238E27FC236}">
                <a16:creationId xmlns:a16="http://schemas.microsoft.com/office/drawing/2014/main" id="{12D7ECED-C5E1-0F49-8EC1-518526689DA5}"/>
              </a:ext>
            </a:extLst>
          </p:cNvPr>
          <p:cNvSpPr>
            <a:spLocks noGrp="1"/>
          </p:cNvSpPr>
          <p:nvPr>
            <p:ph idx="1"/>
          </p:nvPr>
        </p:nvSpPr>
        <p:spPr/>
        <p:txBody>
          <a:bodyPr>
            <a:normAutofit/>
          </a:bodyPr>
          <a:lstStyle/>
          <a:p>
            <a:pPr>
              <a:spcAft>
                <a:spcPts val="1000"/>
              </a:spcAft>
            </a:pPr>
            <a:r>
              <a:rPr lang="en-US" sz="3200" dirty="0"/>
              <a:t>There were 1.26 million MS2 spectra from 19 samples</a:t>
            </a:r>
          </a:p>
          <a:p>
            <a:pPr>
              <a:spcAft>
                <a:spcPts val="1000"/>
              </a:spcAft>
            </a:pPr>
            <a:r>
              <a:rPr lang="en-US" sz="3200" dirty="0"/>
              <a:t>142K PSMs with related species database (walrus and seal)</a:t>
            </a:r>
          </a:p>
          <a:p>
            <a:pPr>
              <a:spcAft>
                <a:spcPts val="1000"/>
              </a:spcAft>
            </a:pPr>
            <a:r>
              <a:rPr lang="en-US" sz="3200" dirty="0"/>
              <a:t>249K PSMs (1% FDR) with PAW/Comet and sea lion database </a:t>
            </a:r>
          </a:p>
          <a:p>
            <a:pPr lvl="1">
              <a:spcAft>
                <a:spcPts val="1000"/>
              </a:spcAft>
            </a:pPr>
            <a:r>
              <a:rPr lang="en-US" sz="2800" dirty="0"/>
              <a:t>81% fully tryptic and 19% semi-tryptic</a:t>
            </a:r>
          </a:p>
          <a:p>
            <a:pPr lvl="1">
              <a:spcAft>
                <a:spcPts val="1000"/>
              </a:spcAft>
            </a:pPr>
            <a:r>
              <a:rPr lang="en-US" sz="2800" dirty="0"/>
              <a:t>85% unmodified and 15% had oxidized Met</a:t>
            </a:r>
          </a:p>
          <a:p>
            <a:pPr>
              <a:spcAft>
                <a:spcPts val="1000"/>
              </a:spcAft>
            </a:pPr>
            <a:r>
              <a:rPr lang="en-US" sz="3200" dirty="0"/>
              <a:t>75% more IDs with seal lion database</a:t>
            </a:r>
          </a:p>
        </p:txBody>
      </p:sp>
    </p:spTree>
    <p:extLst>
      <p:ext uri="{BB962C8B-B14F-4D97-AF65-F5344CB8AC3E}">
        <p14:creationId xmlns:p14="http://schemas.microsoft.com/office/powerpoint/2010/main" val="6232222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7FC78C-5444-7247-BDC4-339262F68228}"/>
              </a:ext>
            </a:extLst>
          </p:cNvPr>
          <p:cNvSpPr>
            <a:spLocks noGrp="1"/>
          </p:cNvSpPr>
          <p:nvPr>
            <p:ph type="title"/>
          </p:nvPr>
        </p:nvSpPr>
        <p:spPr/>
        <p:txBody>
          <a:bodyPr>
            <a:noAutofit/>
          </a:bodyPr>
          <a:lstStyle/>
          <a:p>
            <a:r>
              <a:rPr lang="en-US" sz="4800" b="1" dirty="0"/>
              <a:t>Two sea lion groups: uninfected control and leptospirosis infected kidney</a:t>
            </a:r>
          </a:p>
        </p:txBody>
      </p:sp>
      <p:sp>
        <p:nvSpPr>
          <p:cNvPr id="3" name="Content Placeholder 2">
            <a:extLst>
              <a:ext uri="{FF2B5EF4-FFF2-40B4-BE49-F238E27FC236}">
                <a16:creationId xmlns:a16="http://schemas.microsoft.com/office/drawing/2014/main" id="{E5E14DBE-C64E-4643-83EC-0AEC74A8B2D0}"/>
              </a:ext>
            </a:extLst>
          </p:cNvPr>
          <p:cNvSpPr>
            <a:spLocks noGrp="1"/>
          </p:cNvSpPr>
          <p:nvPr>
            <p:ph idx="1"/>
          </p:nvPr>
        </p:nvSpPr>
        <p:spPr>
          <a:xfrm>
            <a:off x="838200" y="2124363"/>
            <a:ext cx="10515600" cy="4052599"/>
          </a:xfrm>
        </p:spPr>
        <p:txBody>
          <a:bodyPr>
            <a:normAutofit/>
          </a:bodyPr>
          <a:lstStyle/>
          <a:p>
            <a:pPr>
              <a:spcAft>
                <a:spcPts val="800"/>
              </a:spcAft>
            </a:pPr>
            <a:r>
              <a:rPr lang="en-US" sz="3600" dirty="0"/>
              <a:t>Compare spectral counts between groups</a:t>
            </a:r>
          </a:p>
          <a:p>
            <a:pPr>
              <a:spcAft>
                <a:spcPts val="800"/>
              </a:spcAft>
            </a:pPr>
            <a:r>
              <a:rPr lang="en-US" sz="3600" dirty="0"/>
              <a:t>Quality control check of samples</a:t>
            </a:r>
          </a:p>
          <a:p>
            <a:pPr>
              <a:spcAft>
                <a:spcPts val="800"/>
              </a:spcAft>
            </a:pPr>
            <a:r>
              <a:rPr lang="en-US" sz="3600" dirty="0"/>
              <a:t>Define what is quantifiable versus identifiable</a:t>
            </a:r>
          </a:p>
          <a:p>
            <a:pPr>
              <a:spcAft>
                <a:spcPts val="800"/>
              </a:spcAft>
            </a:pPr>
            <a:r>
              <a:rPr lang="en-US" sz="3600" dirty="0"/>
              <a:t>Apply statistical testing and visualize results</a:t>
            </a:r>
          </a:p>
        </p:txBody>
      </p:sp>
    </p:spTree>
    <p:extLst>
      <p:ext uri="{BB962C8B-B14F-4D97-AF65-F5344CB8AC3E}">
        <p14:creationId xmlns:p14="http://schemas.microsoft.com/office/powerpoint/2010/main" val="18723155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C6D342-03AB-C740-AB4D-3589B66D4B36}"/>
              </a:ext>
            </a:extLst>
          </p:cNvPr>
          <p:cNvSpPr>
            <a:spLocks noGrp="1"/>
          </p:cNvSpPr>
          <p:nvPr>
            <p:ph type="title"/>
          </p:nvPr>
        </p:nvSpPr>
        <p:spPr/>
        <p:txBody>
          <a:bodyPr>
            <a:noAutofit/>
          </a:bodyPr>
          <a:lstStyle/>
          <a:p>
            <a:r>
              <a:rPr lang="en-US" b="1" dirty="0"/>
              <a:t>QC notebook: PXD009019_QC_check.ipynb</a:t>
            </a:r>
          </a:p>
        </p:txBody>
      </p:sp>
      <p:pic>
        <p:nvPicPr>
          <p:cNvPr id="5" name="Content Placeholder 4" descr="A screenshot of a cell phone&#10;&#10;Description automatically generated">
            <a:extLst>
              <a:ext uri="{FF2B5EF4-FFF2-40B4-BE49-F238E27FC236}">
                <a16:creationId xmlns:a16="http://schemas.microsoft.com/office/drawing/2014/main" id="{CEF349E7-8EAE-F246-A689-04643E587FB5}"/>
              </a:ext>
            </a:extLst>
          </p:cNvPr>
          <p:cNvPicPr>
            <a:picLocks noGrp="1" noChangeAspect="1"/>
          </p:cNvPicPr>
          <p:nvPr>
            <p:ph idx="1"/>
          </p:nvPr>
        </p:nvPicPr>
        <p:blipFill>
          <a:blip r:embed="rId3"/>
          <a:stretch>
            <a:fillRect/>
          </a:stretch>
        </p:blipFill>
        <p:spPr>
          <a:xfrm>
            <a:off x="21582" y="1572844"/>
            <a:ext cx="6233160" cy="4693920"/>
          </a:xfrm>
        </p:spPr>
      </p:pic>
      <p:pic>
        <p:nvPicPr>
          <p:cNvPr id="7" name="Picture 6" descr="A screenshot of a cell phone&#10;&#10;Description automatically generated">
            <a:extLst>
              <a:ext uri="{FF2B5EF4-FFF2-40B4-BE49-F238E27FC236}">
                <a16:creationId xmlns:a16="http://schemas.microsoft.com/office/drawing/2014/main" id="{FFFD6179-FCB2-CF44-A3C2-E20CEDD7F00C}"/>
              </a:ext>
            </a:extLst>
          </p:cNvPr>
          <p:cNvPicPr>
            <a:picLocks noChangeAspect="1"/>
          </p:cNvPicPr>
          <p:nvPr/>
        </p:nvPicPr>
        <p:blipFill>
          <a:blip r:embed="rId4"/>
          <a:stretch>
            <a:fillRect/>
          </a:stretch>
        </p:blipFill>
        <p:spPr>
          <a:xfrm>
            <a:off x="5965440" y="1573597"/>
            <a:ext cx="6233160" cy="4693920"/>
          </a:xfrm>
          <a:prstGeom prst="rect">
            <a:avLst/>
          </a:prstGeom>
        </p:spPr>
      </p:pic>
      <p:sp>
        <p:nvSpPr>
          <p:cNvPr id="12" name="Oval 11">
            <a:extLst>
              <a:ext uri="{FF2B5EF4-FFF2-40B4-BE49-F238E27FC236}">
                <a16:creationId xmlns:a16="http://schemas.microsoft.com/office/drawing/2014/main" id="{209E3912-CDA1-2742-95B7-11518C6AE17F}"/>
              </a:ext>
            </a:extLst>
          </p:cNvPr>
          <p:cNvSpPr/>
          <p:nvPr/>
        </p:nvSpPr>
        <p:spPr>
          <a:xfrm>
            <a:off x="3145844" y="3763065"/>
            <a:ext cx="259977" cy="1434353"/>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10F5A5EE-BD45-B84E-931E-D58FE8F045C3}"/>
              </a:ext>
            </a:extLst>
          </p:cNvPr>
          <p:cNvSpPr/>
          <p:nvPr/>
        </p:nvSpPr>
        <p:spPr>
          <a:xfrm>
            <a:off x="3781060" y="3746414"/>
            <a:ext cx="259977" cy="1434353"/>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75672CAC-30AB-C041-A7AA-B62182F551B9}"/>
              </a:ext>
            </a:extLst>
          </p:cNvPr>
          <p:cNvSpPr/>
          <p:nvPr/>
        </p:nvSpPr>
        <p:spPr>
          <a:xfrm>
            <a:off x="4424985" y="3814352"/>
            <a:ext cx="259977" cy="1434353"/>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A362F031-9308-9A4E-AE83-2F1A4E7D637D}"/>
              </a:ext>
            </a:extLst>
          </p:cNvPr>
          <p:cNvSpPr txBox="1"/>
          <p:nvPr/>
        </p:nvSpPr>
        <p:spPr>
          <a:xfrm>
            <a:off x="4864928" y="3763832"/>
            <a:ext cx="1245854" cy="830997"/>
          </a:xfrm>
          <a:prstGeom prst="rect">
            <a:avLst/>
          </a:prstGeom>
          <a:noFill/>
        </p:spPr>
        <p:txBody>
          <a:bodyPr wrap="none" rtlCol="0">
            <a:spAutoFit/>
          </a:bodyPr>
          <a:lstStyle/>
          <a:p>
            <a:r>
              <a:rPr lang="en-US" sz="2400" dirty="0"/>
              <a:t>Low</a:t>
            </a:r>
            <a:br>
              <a:rPr lang="en-US" sz="2400" dirty="0"/>
            </a:br>
            <a:r>
              <a:rPr lang="en-US" sz="2400" dirty="0"/>
              <a:t>medians</a:t>
            </a:r>
          </a:p>
        </p:txBody>
      </p:sp>
      <p:sp>
        <p:nvSpPr>
          <p:cNvPr id="16" name="Oval 15">
            <a:extLst>
              <a:ext uri="{FF2B5EF4-FFF2-40B4-BE49-F238E27FC236}">
                <a16:creationId xmlns:a16="http://schemas.microsoft.com/office/drawing/2014/main" id="{322BEE82-5BE2-9F4D-8C55-D062756A1272}"/>
              </a:ext>
            </a:extLst>
          </p:cNvPr>
          <p:cNvSpPr/>
          <p:nvPr/>
        </p:nvSpPr>
        <p:spPr>
          <a:xfrm rot="947717">
            <a:off x="7488535" y="2300515"/>
            <a:ext cx="1860509" cy="2283936"/>
          </a:xfrm>
          <a:prstGeom prst="ellipse">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2267B48E-A2A1-254C-8025-7D93AA478E03}"/>
              </a:ext>
            </a:extLst>
          </p:cNvPr>
          <p:cNvSpPr/>
          <p:nvPr/>
        </p:nvSpPr>
        <p:spPr>
          <a:xfrm rot="713541">
            <a:off x="9668779" y="2259382"/>
            <a:ext cx="1152575" cy="3332462"/>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A82BBE34-3B9A-754C-A4CF-800CE2C1C098}"/>
              </a:ext>
            </a:extLst>
          </p:cNvPr>
          <p:cNvSpPr txBox="1"/>
          <p:nvPr/>
        </p:nvSpPr>
        <p:spPr>
          <a:xfrm>
            <a:off x="2519521" y="6141907"/>
            <a:ext cx="1200393" cy="461665"/>
          </a:xfrm>
          <a:prstGeom prst="rect">
            <a:avLst/>
          </a:prstGeom>
          <a:noFill/>
        </p:spPr>
        <p:txBody>
          <a:bodyPr wrap="none" rtlCol="0">
            <a:spAutoFit/>
          </a:bodyPr>
          <a:lstStyle/>
          <a:p>
            <a:pPr algn="ctr"/>
            <a:r>
              <a:rPr lang="en-US" sz="2400" b="1" dirty="0"/>
              <a:t>Outliers</a:t>
            </a:r>
          </a:p>
        </p:txBody>
      </p:sp>
      <p:sp>
        <p:nvSpPr>
          <p:cNvPr id="18" name="TextBox 17">
            <a:extLst>
              <a:ext uri="{FF2B5EF4-FFF2-40B4-BE49-F238E27FC236}">
                <a16:creationId xmlns:a16="http://schemas.microsoft.com/office/drawing/2014/main" id="{22926585-3194-E547-AB38-754C18F4CAB9}"/>
              </a:ext>
            </a:extLst>
          </p:cNvPr>
          <p:cNvSpPr txBox="1"/>
          <p:nvPr/>
        </p:nvSpPr>
        <p:spPr>
          <a:xfrm>
            <a:off x="7743979" y="6141699"/>
            <a:ext cx="2656626" cy="461665"/>
          </a:xfrm>
          <a:prstGeom prst="rect">
            <a:avLst/>
          </a:prstGeom>
          <a:noFill/>
        </p:spPr>
        <p:txBody>
          <a:bodyPr wrap="none" rtlCol="0">
            <a:spAutoFit/>
          </a:bodyPr>
          <a:lstStyle/>
          <a:p>
            <a:pPr algn="ctr"/>
            <a:r>
              <a:rPr lang="en-US" sz="2400" b="1" dirty="0"/>
              <a:t>Clustering by group</a:t>
            </a:r>
          </a:p>
        </p:txBody>
      </p:sp>
    </p:spTree>
    <p:extLst>
      <p:ext uri="{BB962C8B-B14F-4D97-AF65-F5344CB8AC3E}">
        <p14:creationId xmlns:p14="http://schemas.microsoft.com/office/powerpoint/2010/main" val="31643602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C968A1-BDFC-DC40-87FB-91DCD462EAD3}"/>
              </a:ext>
            </a:extLst>
          </p:cNvPr>
          <p:cNvSpPr>
            <a:spLocks noGrp="1"/>
          </p:cNvSpPr>
          <p:nvPr>
            <p:ph type="title"/>
          </p:nvPr>
        </p:nvSpPr>
        <p:spPr/>
        <p:txBody>
          <a:bodyPr/>
          <a:lstStyle/>
          <a:p>
            <a:r>
              <a:rPr lang="en-US" b="1" dirty="0"/>
              <a:t>Scientific papers used to be actual paper!</a:t>
            </a:r>
          </a:p>
        </p:txBody>
      </p:sp>
      <p:pic>
        <p:nvPicPr>
          <p:cNvPr id="5" name="Content Placeholder 4" descr="A close up of a newspaper&#10;&#10;Description automatically generated">
            <a:extLst>
              <a:ext uri="{FF2B5EF4-FFF2-40B4-BE49-F238E27FC236}">
                <a16:creationId xmlns:a16="http://schemas.microsoft.com/office/drawing/2014/main" id="{81737ADB-DF0D-254E-AE7D-B19039465C73}"/>
              </a:ext>
            </a:extLst>
          </p:cNvPr>
          <p:cNvPicPr>
            <a:picLocks noGrp="1" noChangeAspect="1"/>
          </p:cNvPicPr>
          <p:nvPr>
            <p:ph idx="1"/>
          </p:nvPr>
        </p:nvPicPr>
        <p:blipFill>
          <a:blip r:embed="rId3"/>
          <a:stretch>
            <a:fillRect/>
          </a:stretch>
        </p:blipFill>
        <p:spPr>
          <a:xfrm>
            <a:off x="2767584" y="1500251"/>
            <a:ext cx="6656832" cy="4992624"/>
          </a:xfrm>
        </p:spPr>
      </p:pic>
    </p:spTree>
    <p:extLst>
      <p:ext uri="{BB962C8B-B14F-4D97-AF65-F5344CB8AC3E}">
        <p14:creationId xmlns:p14="http://schemas.microsoft.com/office/powerpoint/2010/main" val="26982643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3156E1-459F-754F-86AE-B73945672351}"/>
              </a:ext>
            </a:extLst>
          </p:cNvPr>
          <p:cNvSpPr>
            <a:spLocks noGrp="1"/>
          </p:cNvSpPr>
          <p:nvPr>
            <p:ph type="title"/>
          </p:nvPr>
        </p:nvSpPr>
        <p:spPr/>
        <p:txBody>
          <a:bodyPr>
            <a:normAutofit/>
          </a:bodyPr>
          <a:lstStyle/>
          <a:p>
            <a:r>
              <a:rPr lang="en-US" sz="4800" b="1" dirty="0"/>
              <a:t>Which proteins are quantifiable?</a:t>
            </a:r>
          </a:p>
        </p:txBody>
      </p:sp>
      <p:pic>
        <p:nvPicPr>
          <p:cNvPr id="5" name="Content Placeholder 4" descr="A screenshot of a computer&#10;&#10;Description automatically generated">
            <a:extLst>
              <a:ext uri="{FF2B5EF4-FFF2-40B4-BE49-F238E27FC236}">
                <a16:creationId xmlns:a16="http://schemas.microsoft.com/office/drawing/2014/main" id="{71F2C122-C5A9-D34B-8F5C-A5D914E88FDC}"/>
              </a:ext>
            </a:extLst>
          </p:cNvPr>
          <p:cNvPicPr>
            <a:picLocks noGrp="1" noChangeAspect="1"/>
          </p:cNvPicPr>
          <p:nvPr>
            <p:ph idx="1"/>
          </p:nvPr>
        </p:nvPicPr>
        <p:blipFill>
          <a:blip r:embed="rId3"/>
          <a:stretch>
            <a:fillRect/>
          </a:stretch>
        </p:blipFill>
        <p:spPr>
          <a:xfrm>
            <a:off x="5663197" y="1556683"/>
            <a:ext cx="6233160" cy="4693920"/>
          </a:xfrm>
        </p:spPr>
      </p:pic>
      <p:cxnSp>
        <p:nvCxnSpPr>
          <p:cNvPr id="7" name="Straight Arrow Connector 6">
            <a:extLst>
              <a:ext uri="{FF2B5EF4-FFF2-40B4-BE49-F238E27FC236}">
                <a16:creationId xmlns:a16="http://schemas.microsoft.com/office/drawing/2014/main" id="{6E8750EE-F070-AB46-AAEB-9109040A6913}"/>
              </a:ext>
            </a:extLst>
          </p:cNvPr>
          <p:cNvCxnSpPr/>
          <p:nvPr/>
        </p:nvCxnSpPr>
        <p:spPr>
          <a:xfrm flipH="1">
            <a:off x="7467045" y="2649163"/>
            <a:ext cx="421341" cy="46616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796639E6-EAF3-4641-9BCE-5ACA2473F0F5}"/>
              </a:ext>
            </a:extLst>
          </p:cNvPr>
          <p:cNvCxnSpPr/>
          <p:nvPr/>
        </p:nvCxnSpPr>
        <p:spPr>
          <a:xfrm flipH="1">
            <a:off x="7637375" y="3195917"/>
            <a:ext cx="421341" cy="46616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1A71CFE3-D63B-F64A-AD69-A72D1E7117E9}"/>
              </a:ext>
            </a:extLst>
          </p:cNvPr>
          <p:cNvSpPr txBox="1"/>
          <p:nvPr/>
        </p:nvSpPr>
        <p:spPr>
          <a:xfrm>
            <a:off x="7879150" y="2380303"/>
            <a:ext cx="1447704" cy="369332"/>
          </a:xfrm>
          <a:prstGeom prst="rect">
            <a:avLst/>
          </a:prstGeom>
          <a:noFill/>
        </p:spPr>
        <p:txBody>
          <a:bodyPr wrap="none" rtlCol="0">
            <a:spAutoFit/>
          </a:bodyPr>
          <a:lstStyle/>
          <a:p>
            <a:r>
              <a:rPr lang="en-US" dirty="0"/>
              <a:t>Ave </a:t>
            </a:r>
            <a:r>
              <a:rPr lang="en-US" dirty="0" err="1"/>
              <a:t>SpC</a:t>
            </a:r>
            <a:r>
              <a:rPr lang="en-US" dirty="0"/>
              <a:t> = 2.5</a:t>
            </a:r>
          </a:p>
        </p:txBody>
      </p:sp>
      <p:sp>
        <p:nvSpPr>
          <p:cNvPr id="10" name="TextBox 9">
            <a:extLst>
              <a:ext uri="{FF2B5EF4-FFF2-40B4-BE49-F238E27FC236}">
                <a16:creationId xmlns:a16="http://schemas.microsoft.com/office/drawing/2014/main" id="{821DB5F3-6BCC-234E-B2A4-77AE3B5FDFC5}"/>
              </a:ext>
            </a:extLst>
          </p:cNvPr>
          <p:cNvSpPr txBox="1"/>
          <p:nvPr/>
        </p:nvSpPr>
        <p:spPr>
          <a:xfrm>
            <a:off x="8046919" y="2924064"/>
            <a:ext cx="1272977" cy="369332"/>
          </a:xfrm>
          <a:prstGeom prst="rect">
            <a:avLst/>
          </a:prstGeom>
          <a:noFill/>
        </p:spPr>
        <p:txBody>
          <a:bodyPr wrap="none" rtlCol="0">
            <a:spAutoFit/>
          </a:bodyPr>
          <a:lstStyle/>
          <a:p>
            <a:r>
              <a:rPr lang="en-US" dirty="0"/>
              <a:t>Ave </a:t>
            </a:r>
            <a:r>
              <a:rPr lang="en-US" dirty="0" err="1"/>
              <a:t>SpC</a:t>
            </a:r>
            <a:r>
              <a:rPr lang="en-US" dirty="0"/>
              <a:t> = 5</a:t>
            </a:r>
          </a:p>
        </p:txBody>
      </p:sp>
      <p:sp>
        <p:nvSpPr>
          <p:cNvPr id="11" name="TextBox 10">
            <a:extLst>
              <a:ext uri="{FF2B5EF4-FFF2-40B4-BE49-F238E27FC236}">
                <a16:creationId xmlns:a16="http://schemas.microsoft.com/office/drawing/2014/main" id="{8DEBEFB2-872B-DE4C-AFC4-0D461A71F1F8}"/>
              </a:ext>
            </a:extLst>
          </p:cNvPr>
          <p:cNvSpPr txBox="1"/>
          <p:nvPr/>
        </p:nvSpPr>
        <p:spPr>
          <a:xfrm>
            <a:off x="338174" y="1984370"/>
            <a:ext cx="5406844" cy="2390398"/>
          </a:xfrm>
          <a:prstGeom prst="rect">
            <a:avLst/>
          </a:prstGeom>
          <a:noFill/>
        </p:spPr>
        <p:txBody>
          <a:bodyPr wrap="square" rtlCol="0">
            <a:spAutoFit/>
          </a:bodyPr>
          <a:lstStyle/>
          <a:p>
            <a:pPr>
              <a:spcAft>
                <a:spcPts val="1000"/>
              </a:spcAft>
            </a:pPr>
            <a:r>
              <a:rPr lang="en-US" sz="2800" dirty="0"/>
              <a:t>PXD009019_average_missing.ipynb:</a:t>
            </a:r>
            <a:endParaRPr lang="en-US" sz="2400" dirty="0"/>
          </a:p>
          <a:p>
            <a:pPr marL="285750" indent="-285750">
              <a:spcAft>
                <a:spcPts val="1000"/>
              </a:spcAft>
              <a:buFont typeface="Arial" panose="020B0604020202020204" pitchFamily="34" charset="0"/>
              <a:buChar char="•"/>
            </a:pPr>
            <a:r>
              <a:rPr lang="en-US" sz="2400" dirty="0"/>
              <a:t>2,262 protein identifications</a:t>
            </a:r>
          </a:p>
          <a:p>
            <a:pPr marL="285750" indent="-285750">
              <a:spcAft>
                <a:spcPts val="1000"/>
              </a:spcAft>
              <a:buFont typeface="Arial" panose="020B0604020202020204" pitchFamily="34" charset="0"/>
              <a:buChar char="•"/>
            </a:pPr>
            <a:r>
              <a:rPr lang="en-US" sz="2400" dirty="0"/>
              <a:t>669 proteins with Ave </a:t>
            </a:r>
            <a:r>
              <a:rPr lang="en-US" sz="2400" dirty="0" err="1"/>
              <a:t>SpC</a:t>
            </a:r>
            <a:r>
              <a:rPr lang="en-US" sz="2400" dirty="0"/>
              <a:t> above 2.5</a:t>
            </a:r>
          </a:p>
          <a:p>
            <a:pPr marL="742950" lvl="1" indent="-285750">
              <a:spcAft>
                <a:spcPts val="1000"/>
              </a:spcAft>
              <a:buFont typeface="Arial" panose="020B0604020202020204" pitchFamily="34" charset="0"/>
              <a:buChar char="•"/>
            </a:pPr>
            <a:r>
              <a:rPr lang="en-US" sz="2000" dirty="0"/>
              <a:t>Only 30% of proteins</a:t>
            </a:r>
          </a:p>
          <a:p>
            <a:pPr marL="742950" lvl="1" indent="-285750">
              <a:spcAft>
                <a:spcPts val="1000"/>
              </a:spcAft>
              <a:buFont typeface="Arial" panose="020B0604020202020204" pitchFamily="34" charset="0"/>
              <a:buChar char="•"/>
            </a:pPr>
            <a:r>
              <a:rPr lang="en-US" sz="2000" dirty="0"/>
              <a:t>But </a:t>
            </a:r>
            <a:r>
              <a:rPr lang="en-US" sz="2000" u="sng" dirty="0"/>
              <a:t>89% of total counts</a:t>
            </a:r>
          </a:p>
        </p:txBody>
      </p:sp>
    </p:spTree>
    <p:extLst>
      <p:ext uri="{BB962C8B-B14F-4D97-AF65-F5344CB8AC3E}">
        <p14:creationId xmlns:p14="http://schemas.microsoft.com/office/powerpoint/2010/main" val="33980836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648AED-E848-ED44-96CE-A3606F643F0E}"/>
              </a:ext>
            </a:extLst>
          </p:cNvPr>
          <p:cNvSpPr>
            <a:spLocks noGrp="1"/>
          </p:cNvSpPr>
          <p:nvPr>
            <p:ph type="title"/>
          </p:nvPr>
        </p:nvSpPr>
        <p:spPr>
          <a:xfrm>
            <a:off x="838200" y="318945"/>
            <a:ext cx="10515600" cy="1325563"/>
          </a:xfrm>
        </p:spPr>
        <p:txBody>
          <a:bodyPr>
            <a:noAutofit/>
          </a:bodyPr>
          <a:lstStyle/>
          <a:p>
            <a:pPr algn="ctr"/>
            <a:r>
              <a:rPr lang="en-US" sz="4800" b="1" dirty="0"/>
              <a:t>Differential expression testing with edgeR</a:t>
            </a:r>
            <a:br>
              <a:rPr lang="en-US" sz="4800" b="1" dirty="0"/>
            </a:br>
            <a:r>
              <a:rPr lang="en-US" sz="4000" b="1" dirty="0"/>
              <a:t>(PXD009019_SpC_DE.ipynb)</a:t>
            </a:r>
          </a:p>
        </p:txBody>
      </p:sp>
      <p:pic>
        <p:nvPicPr>
          <p:cNvPr id="5" name="Content Placeholder 4" descr="A close up of a map&#10;&#10;Description automatically generated">
            <a:extLst>
              <a:ext uri="{FF2B5EF4-FFF2-40B4-BE49-F238E27FC236}">
                <a16:creationId xmlns:a16="http://schemas.microsoft.com/office/drawing/2014/main" id="{3105A5F4-2FB8-234D-BDCB-99871325651A}"/>
              </a:ext>
            </a:extLst>
          </p:cNvPr>
          <p:cNvPicPr>
            <a:picLocks noGrp="1" noChangeAspect="1"/>
          </p:cNvPicPr>
          <p:nvPr>
            <p:ph idx="1"/>
          </p:nvPr>
        </p:nvPicPr>
        <p:blipFill>
          <a:blip r:embed="rId3"/>
          <a:stretch>
            <a:fillRect/>
          </a:stretch>
        </p:blipFill>
        <p:spPr>
          <a:xfrm>
            <a:off x="16209" y="1629619"/>
            <a:ext cx="6233160" cy="4693920"/>
          </a:xfrm>
        </p:spPr>
      </p:pic>
      <p:pic>
        <p:nvPicPr>
          <p:cNvPr id="7" name="Picture 6" descr="A screenshot of a cell phone&#10;&#10;Description automatically generated">
            <a:extLst>
              <a:ext uri="{FF2B5EF4-FFF2-40B4-BE49-F238E27FC236}">
                <a16:creationId xmlns:a16="http://schemas.microsoft.com/office/drawing/2014/main" id="{0A375347-F2D9-3F4F-A499-B47C349289D2}"/>
              </a:ext>
            </a:extLst>
          </p:cNvPr>
          <p:cNvPicPr>
            <a:picLocks noChangeAspect="1"/>
          </p:cNvPicPr>
          <p:nvPr/>
        </p:nvPicPr>
        <p:blipFill>
          <a:blip r:embed="rId4"/>
          <a:stretch>
            <a:fillRect/>
          </a:stretch>
        </p:blipFill>
        <p:spPr>
          <a:xfrm>
            <a:off x="5959905" y="1629619"/>
            <a:ext cx="6233160" cy="4693920"/>
          </a:xfrm>
          <a:prstGeom prst="rect">
            <a:avLst/>
          </a:prstGeom>
        </p:spPr>
      </p:pic>
      <p:sp>
        <p:nvSpPr>
          <p:cNvPr id="8" name="TextBox 7">
            <a:extLst>
              <a:ext uri="{FF2B5EF4-FFF2-40B4-BE49-F238E27FC236}">
                <a16:creationId xmlns:a16="http://schemas.microsoft.com/office/drawing/2014/main" id="{553F663F-CA28-B142-842D-AAC66F3301C4}"/>
              </a:ext>
            </a:extLst>
          </p:cNvPr>
          <p:cNvSpPr txBox="1"/>
          <p:nvPr/>
        </p:nvSpPr>
        <p:spPr>
          <a:xfrm>
            <a:off x="2112981" y="6157326"/>
            <a:ext cx="2050946" cy="523220"/>
          </a:xfrm>
          <a:prstGeom prst="rect">
            <a:avLst/>
          </a:prstGeom>
          <a:noFill/>
        </p:spPr>
        <p:txBody>
          <a:bodyPr wrap="none" rtlCol="0">
            <a:spAutoFit/>
          </a:bodyPr>
          <a:lstStyle/>
          <a:p>
            <a:r>
              <a:rPr lang="en-US" sz="2800" b="1" dirty="0"/>
              <a:t>Scatter plots</a:t>
            </a:r>
          </a:p>
        </p:txBody>
      </p:sp>
      <p:sp>
        <p:nvSpPr>
          <p:cNvPr id="9" name="TextBox 8">
            <a:extLst>
              <a:ext uri="{FF2B5EF4-FFF2-40B4-BE49-F238E27FC236}">
                <a16:creationId xmlns:a16="http://schemas.microsoft.com/office/drawing/2014/main" id="{1DA65621-16F5-C647-94C1-CC65CC0CD493}"/>
              </a:ext>
            </a:extLst>
          </p:cNvPr>
          <p:cNvSpPr txBox="1"/>
          <p:nvPr/>
        </p:nvSpPr>
        <p:spPr>
          <a:xfrm>
            <a:off x="7687611" y="6161006"/>
            <a:ext cx="2777748" cy="523220"/>
          </a:xfrm>
          <a:prstGeom prst="rect">
            <a:avLst/>
          </a:prstGeom>
          <a:noFill/>
        </p:spPr>
        <p:txBody>
          <a:bodyPr wrap="none" rtlCol="0">
            <a:spAutoFit/>
          </a:bodyPr>
          <a:lstStyle/>
          <a:p>
            <a:pPr algn="ctr"/>
            <a:r>
              <a:rPr lang="en-US" sz="2800" b="1" dirty="0"/>
              <a:t>Faceted MA plots</a:t>
            </a:r>
          </a:p>
        </p:txBody>
      </p:sp>
      <p:sp>
        <p:nvSpPr>
          <p:cNvPr id="3" name="TextBox 2">
            <a:extLst>
              <a:ext uri="{FF2B5EF4-FFF2-40B4-BE49-F238E27FC236}">
                <a16:creationId xmlns:a16="http://schemas.microsoft.com/office/drawing/2014/main" id="{769679EC-5A27-A140-8EE8-3035B5907957}"/>
              </a:ext>
            </a:extLst>
          </p:cNvPr>
          <p:cNvSpPr txBox="1"/>
          <p:nvPr/>
        </p:nvSpPr>
        <p:spPr>
          <a:xfrm>
            <a:off x="9149677" y="5431581"/>
            <a:ext cx="1077539" cy="338554"/>
          </a:xfrm>
          <a:prstGeom prst="rect">
            <a:avLst/>
          </a:prstGeom>
          <a:noFill/>
        </p:spPr>
        <p:txBody>
          <a:bodyPr wrap="none" rtlCol="0">
            <a:spAutoFit/>
          </a:bodyPr>
          <a:lstStyle/>
          <a:p>
            <a:r>
              <a:rPr lang="en-US" sz="1600" dirty="0"/>
              <a:t>FDR &gt; 0.10</a:t>
            </a:r>
          </a:p>
        </p:txBody>
      </p:sp>
      <p:sp>
        <p:nvSpPr>
          <p:cNvPr id="10" name="TextBox 9">
            <a:extLst>
              <a:ext uri="{FF2B5EF4-FFF2-40B4-BE49-F238E27FC236}">
                <a16:creationId xmlns:a16="http://schemas.microsoft.com/office/drawing/2014/main" id="{3D48F638-5E63-814D-A483-9DC2738A9437}"/>
              </a:ext>
            </a:extLst>
          </p:cNvPr>
          <p:cNvSpPr txBox="1"/>
          <p:nvPr/>
        </p:nvSpPr>
        <p:spPr>
          <a:xfrm>
            <a:off x="7337400" y="5432865"/>
            <a:ext cx="1636987" cy="338554"/>
          </a:xfrm>
          <a:prstGeom prst="rect">
            <a:avLst/>
          </a:prstGeom>
          <a:noFill/>
        </p:spPr>
        <p:txBody>
          <a:bodyPr wrap="none" rtlCol="0">
            <a:spAutoFit/>
          </a:bodyPr>
          <a:lstStyle/>
          <a:p>
            <a:r>
              <a:rPr lang="en-US" sz="1600" dirty="0"/>
              <a:t>0.10 &gt; FDR &gt; 0.05</a:t>
            </a:r>
          </a:p>
        </p:txBody>
      </p:sp>
      <p:sp>
        <p:nvSpPr>
          <p:cNvPr id="11" name="TextBox 10">
            <a:extLst>
              <a:ext uri="{FF2B5EF4-FFF2-40B4-BE49-F238E27FC236}">
                <a16:creationId xmlns:a16="http://schemas.microsoft.com/office/drawing/2014/main" id="{F1752CEE-408F-414C-B52C-C28D6CDE2A9B}"/>
              </a:ext>
            </a:extLst>
          </p:cNvPr>
          <p:cNvSpPr txBox="1"/>
          <p:nvPr/>
        </p:nvSpPr>
        <p:spPr>
          <a:xfrm>
            <a:off x="8922459" y="3740349"/>
            <a:ext cx="1636987" cy="338554"/>
          </a:xfrm>
          <a:prstGeom prst="rect">
            <a:avLst/>
          </a:prstGeom>
          <a:noFill/>
        </p:spPr>
        <p:txBody>
          <a:bodyPr wrap="none" rtlCol="0">
            <a:spAutoFit/>
          </a:bodyPr>
          <a:lstStyle/>
          <a:p>
            <a:r>
              <a:rPr lang="en-US" sz="1600" dirty="0"/>
              <a:t>0.05 &gt; FDR &gt; 0.01</a:t>
            </a:r>
          </a:p>
        </p:txBody>
      </p:sp>
      <p:sp>
        <p:nvSpPr>
          <p:cNvPr id="12" name="TextBox 11">
            <a:extLst>
              <a:ext uri="{FF2B5EF4-FFF2-40B4-BE49-F238E27FC236}">
                <a16:creationId xmlns:a16="http://schemas.microsoft.com/office/drawing/2014/main" id="{8986E870-E97C-7D41-A2A5-C5E838ED9318}"/>
              </a:ext>
            </a:extLst>
          </p:cNvPr>
          <p:cNvSpPr txBox="1"/>
          <p:nvPr/>
        </p:nvSpPr>
        <p:spPr>
          <a:xfrm>
            <a:off x="7746892" y="3746305"/>
            <a:ext cx="1077539" cy="338554"/>
          </a:xfrm>
          <a:prstGeom prst="rect">
            <a:avLst/>
          </a:prstGeom>
          <a:noFill/>
        </p:spPr>
        <p:txBody>
          <a:bodyPr wrap="none" rtlCol="0">
            <a:spAutoFit/>
          </a:bodyPr>
          <a:lstStyle/>
          <a:p>
            <a:r>
              <a:rPr lang="en-US" sz="1600" dirty="0"/>
              <a:t>0.01 &gt; FDR</a:t>
            </a:r>
          </a:p>
        </p:txBody>
      </p:sp>
    </p:spTree>
    <p:extLst>
      <p:ext uri="{BB962C8B-B14F-4D97-AF65-F5344CB8AC3E}">
        <p14:creationId xmlns:p14="http://schemas.microsoft.com/office/powerpoint/2010/main" val="32785115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E80D-655F-964A-BCAE-E1F044A0F11A}"/>
              </a:ext>
            </a:extLst>
          </p:cNvPr>
          <p:cNvSpPr>
            <a:spLocks noGrp="1"/>
          </p:cNvSpPr>
          <p:nvPr>
            <p:ph type="title"/>
          </p:nvPr>
        </p:nvSpPr>
        <p:spPr/>
        <p:txBody>
          <a:bodyPr>
            <a:normAutofit/>
          </a:bodyPr>
          <a:lstStyle/>
          <a:p>
            <a:r>
              <a:rPr lang="en-US" sz="4800" b="1" dirty="0"/>
              <a:t>What’s next?</a:t>
            </a:r>
          </a:p>
        </p:txBody>
      </p:sp>
      <p:sp>
        <p:nvSpPr>
          <p:cNvPr id="3" name="Content Placeholder 2">
            <a:extLst>
              <a:ext uri="{FF2B5EF4-FFF2-40B4-BE49-F238E27FC236}">
                <a16:creationId xmlns:a16="http://schemas.microsoft.com/office/drawing/2014/main" id="{4DCD502D-2D61-814B-9CD4-51DB080CFD84}"/>
              </a:ext>
            </a:extLst>
          </p:cNvPr>
          <p:cNvSpPr>
            <a:spLocks noGrp="1"/>
          </p:cNvSpPr>
          <p:nvPr>
            <p:ph idx="1"/>
          </p:nvPr>
        </p:nvSpPr>
        <p:spPr/>
        <p:txBody>
          <a:bodyPr>
            <a:normAutofit/>
          </a:bodyPr>
          <a:lstStyle/>
          <a:p>
            <a:r>
              <a:rPr lang="en-US" sz="3200" dirty="0"/>
              <a:t>We identified 2,300 sea lion urine proteins</a:t>
            </a:r>
          </a:p>
          <a:p>
            <a:r>
              <a:rPr lang="en-US" sz="3200" dirty="0"/>
              <a:t>We found 400+ differentially expressed proteins</a:t>
            </a:r>
          </a:p>
          <a:p>
            <a:r>
              <a:rPr lang="en-US" sz="3200" dirty="0"/>
              <a:t>Non-model organisms have poorly annotated genomes</a:t>
            </a:r>
          </a:p>
          <a:p>
            <a:r>
              <a:rPr lang="en-US" sz="3200" dirty="0"/>
              <a:t>Human, mouse are the only annotated higher eukaryotes </a:t>
            </a:r>
          </a:p>
          <a:p>
            <a:r>
              <a:rPr lang="en-US" sz="3200" dirty="0"/>
              <a:t>Map sea lion proteins to better-annotated human orthologs</a:t>
            </a:r>
          </a:p>
        </p:txBody>
      </p:sp>
    </p:spTree>
    <p:extLst>
      <p:ext uri="{BB962C8B-B14F-4D97-AF65-F5344CB8AC3E}">
        <p14:creationId xmlns:p14="http://schemas.microsoft.com/office/powerpoint/2010/main" val="17910975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6B8F77-EE39-8740-B36E-45167CBBC946}"/>
              </a:ext>
            </a:extLst>
          </p:cNvPr>
          <p:cNvSpPr>
            <a:spLocks noGrp="1"/>
          </p:cNvSpPr>
          <p:nvPr>
            <p:ph type="title"/>
          </p:nvPr>
        </p:nvSpPr>
        <p:spPr/>
        <p:txBody>
          <a:bodyPr>
            <a:normAutofit/>
          </a:bodyPr>
          <a:lstStyle/>
          <a:p>
            <a:r>
              <a:rPr lang="en-US" sz="4800" b="1" dirty="0"/>
              <a:t>How do we map to human orthologs?</a:t>
            </a:r>
          </a:p>
        </p:txBody>
      </p:sp>
      <p:pic>
        <p:nvPicPr>
          <p:cNvPr id="5" name="Content Placeholder 4" descr="A screenshot of a cell phone&#10;&#10;Description automatically generated">
            <a:extLst>
              <a:ext uri="{FF2B5EF4-FFF2-40B4-BE49-F238E27FC236}">
                <a16:creationId xmlns:a16="http://schemas.microsoft.com/office/drawing/2014/main" id="{F70B26E9-B72D-8040-8163-A65FDD57B1FB}"/>
              </a:ext>
            </a:extLst>
          </p:cNvPr>
          <p:cNvPicPr>
            <a:picLocks noGrp="1" noChangeAspect="1"/>
          </p:cNvPicPr>
          <p:nvPr>
            <p:ph idx="1"/>
          </p:nvPr>
        </p:nvPicPr>
        <p:blipFill>
          <a:blip r:embed="rId3"/>
          <a:stretch>
            <a:fillRect/>
          </a:stretch>
        </p:blipFill>
        <p:spPr>
          <a:xfrm>
            <a:off x="5888553" y="1784213"/>
            <a:ext cx="6233160" cy="4693920"/>
          </a:xfrm>
        </p:spPr>
      </p:pic>
      <p:sp>
        <p:nvSpPr>
          <p:cNvPr id="6" name="TextBox 5">
            <a:extLst>
              <a:ext uri="{FF2B5EF4-FFF2-40B4-BE49-F238E27FC236}">
                <a16:creationId xmlns:a16="http://schemas.microsoft.com/office/drawing/2014/main" id="{24EE3641-D7F8-5842-95E4-C24A1B060F47}"/>
              </a:ext>
            </a:extLst>
          </p:cNvPr>
          <p:cNvSpPr txBox="1"/>
          <p:nvPr/>
        </p:nvSpPr>
        <p:spPr>
          <a:xfrm>
            <a:off x="502024" y="2287927"/>
            <a:ext cx="5097293" cy="3539430"/>
          </a:xfrm>
          <a:prstGeom prst="rect">
            <a:avLst/>
          </a:prstGeom>
          <a:noFill/>
        </p:spPr>
        <p:txBody>
          <a:bodyPr wrap="none" rtlCol="0">
            <a:spAutoFit/>
          </a:bodyPr>
          <a:lstStyle/>
          <a:p>
            <a:pPr marL="285750" indent="-285750">
              <a:buFont typeface="Arial" panose="020B0604020202020204" pitchFamily="34" charset="0"/>
              <a:buChar char="•"/>
            </a:pPr>
            <a:r>
              <a:rPr lang="en-US" sz="2800" dirty="0"/>
              <a:t>Want one-gene-one-protein</a:t>
            </a:r>
            <a:br>
              <a:rPr lang="en-US" sz="2800" dirty="0"/>
            </a:br>
            <a:r>
              <a:rPr lang="en-US" sz="2800" dirty="0"/>
              <a:t>sequence lists</a:t>
            </a:r>
          </a:p>
          <a:p>
            <a:pPr marL="285750" indent="-285750">
              <a:buFont typeface="Arial" panose="020B0604020202020204" pitchFamily="34" charset="0"/>
              <a:buChar char="•"/>
            </a:pPr>
            <a:r>
              <a:rPr lang="en-US" sz="2800" dirty="0"/>
              <a:t>Local BLAST program can do </a:t>
            </a:r>
            <a:br>
              <a:rPr lang="en-US" sz="2800" dirty="0"/>
            </a:br>
            <a:r>
              <a:rPr lang="en-US" sz="2800" dirty="0"/>
              <a:t>many-to-many comparisons</a:t>
            </a:r>
          </a:p>
          <a:p>
            <a:pPr marL="285750" indent="-285750">
              <a:buFont typeface="Arial" panose="020B0604020202020204" pitchFamily="34" charset="0"/>
              <a:buChar char="•"/>
            </a:pPr>
            <a:r>
              <a:rPr lang="en-US" sz="2800" dirty="0"/>
              <a:t>Orthologs defined as reciprocal </a:t>
            </a:r>
            <a:br>
              <a:rPr lang="en-US" sz="2800" dirty="0"/>
            </a:br>
            <a:r>
              <a:rPr lang="en-US" sz="2800" dirty="0"/>
              <a:t>best matches between species</a:t>
            </a:r>
          </a:p>
          <a:p>
            <a:pPr marL="285750" indent="-285750">
              <a:buFont typeface="Arial" panose="020B0604020202020204" pitchFamily="34" charset="0"/>
              <a:buChar char="•"/>
            </a:pPr>
            <a:r>
              <a:rPr lang="en-US" sz="2800" dirty="0"/>
              <a:t>Use annotations for human</a:t>
            </a:r>
          </a:p>
          <a:p>
            <a:pPr marL="285750" indent="-285750">
              <a:buFont typeface="Arial" panose="020B0604020202020204" pitchFamily="34" charset="0"/>
              <a:buChar char="•"/>
            </a:pPr>
            <a:r>
              <a:rPr lang="en-US" sz="2800" dirty="0"/>
              <a:t>Script this in Python</a:t>
            </a:r>
          </a:p>
        </p:txBody>
      </p:sp>
    </p:spTree>
    <p:extLst>
      <p:ext uri="{BB962C8B-B14F-4D97-AF65-F5344CB8AC3E}">
        <p14:creationId xmlns:p14="http://schemas.microsoft.com/office/powerpoint/2010/main" val="29921917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B42B47-5DB6-114A-BFD3-E6C2E6DCBA59}"/>
              </a:ext>
            </a:extLst>
          </p:cNvPr>
          <p:cNvSpPr>
            <a:spLocks noGrp="1"/>
          </p:cNvSpPr>
          <p:nvPr>
            <p:ph type="title"/>
          </p:nvPr>
        </p:nvSpPr>
        <p:spPr/>
        <p:txBody>
          <a:bodyPr>
            <a:normAutofit/>
          </a:bodyPr>
          <a:lstStyle/>
          <a:p>
            <a:r>
              <a:rPr lang="en-US" sz="4800" b="1" dirty="0"/>
              <a:t>BLAST and Swiss-</a:t>
            </a:r>
            <a:r>
              <a:rPr lang="en-US" sz="4800" b="1" dirty="0" err="1"/>
              <a:t>Prot</a:t>
            </a:r>
            <a:r>
              <a:rPr lang="en-US" sz="4800" b="1" dirty="0"/>
              <a:t> annotation scripts</a:t>
            </a:r>
          </a:p>
        </p:txBody>
      </p:sp>
      <p:pic>
        <p:nvPicPr>
          <p:cNvPr id="7" name="Content Placeholder 6" descr="A screenshot of a cell phone&#10;&#10;Description automatically generated">
            <a:extLst>
              <a:ext uri="{FF2B5EF4-FFF2-40B4-BE49-F238E27FC236}">
                <a16:creationId xmlns:a16="http://schemas.microsoft.com/office/drawing/2014/main" id="{27714F7E-6BCC-AE4F-82B5-202934113C05}"/>
              </a:ext>
            </a:extLst>
          </p:cNvPr>
          <p:cNvPicPr>
            <a:picLocks noGrp="1" noChangeAspect="1"/>
          </p:cNvPicPr>
          <p:nvPr>
            <p:ph idx="1"/>
          </p:nvPr>
        </p:nvPicPr>
        <p:blipFill>
          <a:blip r:embed="rId3"/>
          <a:stretch>
            <a:fillRect/>
          </a:stretch>
        </p:blipFill>
        <p:spPr>
          <a:xfrm>
            <a:off x="21582" y="2162689"/>
            <a:ext cx="6233160" cy="4693920"/>
          </a:xfrm>
        </p:spPr>
      </p:pic>
      <p:sp>
        <p:nvSpPr>
          <p:cNvPr id="8" name="TextBox 7">
            <a:extLst>
              <a:ext uri="{FF2B5EF4-FFF2-40B4-BE49-F238E27FC236}">
                <a16:creationId xmlns:a16="http://schemas.microsoft.com/office/drawing/2014/main" id="{DF1465CB-20BB-E145-BBA9-0C49DD1958F9}"/>
              </a:ext>
            </a:extLst>
          </p:cNvPr>
          <p:cNvSpPr txBox="1"/>
          <p:nvPr/>
        </p:nvSpPr>
        <p:spPr>
          <a:xfrm>
            <a:off x="832569" y="1662368"/>
            <a:ext cx="4454233" cy="461665"/>
          </a:xfrm>
          <a:prstGeom prst="rect">
            <a:avLst/>
          </a:prstGeom>
          <a:noFill/>
        </p:spPr>
        <p:txBody>
          <a:bodyPr wrap="none" rtlCol="0">
            <a:spAutoFit/>
          </a:bodyPr>
          <a:lstStyle/>
          <a:p>
            <a:pPr algn="ctr"/>
            <a:r>
              <a:rPr lang="en-US" sz="2400" dirty="0" err="1"/>
              <a:t>github.com</a:t>
            </a:r>
            <a:r>
              <a:rPr lang="en-US" sz="2400" dirty="0"/>
              <a:t>/</a:t>
            </a:r>
            <a:r>
              <a:rPr lang="en-US" sz="2400" dirty="0" err="1"/>
              <a:t>pwilmart</a:t>
            </a:r>
            <a:r>
              <a:rPr lang="en-US" sz="2400" dirty="0"/>
              <a:t>/PAW_BLAST</a:t>
            </a:r>
          </a:p>
        </p:txBody>
      </p:sp>
      <p:pic>
        <p:nvPicPr>
          <p:cNvPr id="10" name="Picture 9" descr="A screenshot of a cell phone&#10;&#10;Description automatically generated">
            <a:extLst>
              <a:ext uri="{FF2B5EF4-FFF2-40B4-BE49-F238E27FC236}">
                <a16:creationId xmlns:a16="http://schemas.microsoft.com/office/drawing/2014/main" id="{C4B1373D-CA35-1840-B084-C866553D3958}"/>
              </a:ext>
            </a:extLst>
          </p:cNvPr>
          <p:cNvPicPr>
            <a:picLocks noChangeAspect="1"/>
          </p:cNvPicPr>
          <p:nvPr/>
        </p:nvPicPr>
        <p:blipFill>
          <a:blip r:embed="rId4"/>
          <a:stretch>
            <a:fillRect/>
          </a:stretch>
        </p:blipFill>
        <p:spPr>
          <a:xfrm>
            <a:off x="5956731" y="2163525"/>
            <a:ext cx="6233160" cy="4693920"/>
          </a:xfrm>
          <a:prstGeom prst="rect">
            <a:avLst/>
          </a:prstGeom>
        </p:spPr>
      </p:pic>
      <p:sp>
        <p:nvSpPr>
          <p:cNvPr id="11" name="TextBox 10">
            <a:extLst>
              <a:ext uri="{FF2B5EF4-FFF2-40B4-BE49-F238E27FC236}">
                <a16:creationId xmlns:a16="http://schemas.microsoft.com/office/drawing/2014/main" id="{5FF4F9B5-B9D0-BF42-81E0-8133A3E3B22D}"/>
              </a:ext>
            </a:extLst>
          </p:cNvPr>
          <p:cNvSpPr txBox="1"/>
          <p:nvPr/>
        </p:nvSpPr>
        <p:spPr>
          <a:xfrm>
            <a:off x="6797017" y="1617545"/>
            <a:ext cx="4448397" cy="461665"/>
          </a:xfrm>
          <a:prstGeom prst="rect">
            <a:avLst/>
          </a:prstGeom>
          <a:noFill/>
        </p:spPr>
        <p:txBody>
          <a:bodyPr wrap="none" rtlCol="0">
            <a:spAutoFit/>
          </a:bodyPr>
          <a:lstStyle/>
          <a:p>
            <a:pPr algn="ctr"/>
            <a:r>
              <a:rPr lang="en-US" sz="2400" dirty="0" err="1"/>
              <a:t>github.com</a:t>
            </a:r>
            <a:r>
              <a:rPr lang="en-US" sz="2400" dirty="0"/>
              <a:t>/</a:t>
            </a:r>
            <a:r>
              <a:rPr lang="en-US" sz="2400" dirty="0" err="1"/>
              <a:t>pwilmart</a:t>
            </a:r>
            <a:r>
              <a:rPr lang="en-US" sz="2400" dirty="0"/>
              <a:t>/annotations</a:t>
            </a:r>
          </a:p>
        </p:txBody>
      </p:sp>
    </p:spTree>
    <p:extLst>
      <p:ext uri="{BB962C8B-B14F-4D97-AF65-F5344CB8AC3E}">
        <p14:creationId xmlns:p14="http://schemas.microsoft.com/office/powerpoint/2010/main" val="33825999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24D698-85CD-414E-A2D6-7987567F3BE7}"/>
              </a:ext>
            </a:extLst>
          </p:cNvPr>
          <p:cNvSpPr>
            <a:spLocks noGrp="1"/>
          </p:cNvSpPr>
          <p:nvPr>
            <p:ph type="title"/>
          </p:nvPr>
        </p:nvSpPr>
        <p:spPr/>
        <p:txBody>
          <a:bodyPr>
            <a:normAutofit/>
          </a:bodyPr>
          <a:lstStyle/>
          <a:p>
            <a:r>
              <a:rPr lang="en-US" sz="4800" b="1" dirty="0"/>
              <a:t>Github is a powerful communication tool</a:t>
            </a:r>
          </a:p>
        </p:txBody>
      </p:sp>
      <p:sp>
        <p:nvSpPr>
          <p:cNvPr id="3" name="Content Placeholder 2">
            <a:extLst>
              <a:ext uri="{FF2B5EF4-FFF2-40B4-BE49-F238E27FC236}">
                <a16:creationId xmlns:a16="http://schemas.microsoft.com/office/drawing/2014/main" id="{60EB3303-E666-5344-9618-27469AF83550}"/>
              </a:ext>
            </a:extLst>
          </p:cNvPr>
          <p:cNvSpPr>
            <a:spLocks noGrp="1"/>
          </p:cNvSpPr>
          <p:nvPr>
            <p:ph idx="1"/>
          </p:nvPr>
        </p:nvSpPr>
        <p:spPr/>
        <p:txBody>
          <a:bodyPr>
            <a:normAutofit/>
          </a:bodyPr>
          <a:lstStyle/>
          <a:p>
            <a:r>
              <a:rPr lang="en-US" sz="3200" dirty="0"/>
              <a:t>Demonstrate your analysis expertise</a:t>
            </a:r>
          </a:p>
          <a:p>
            <a:pPr lvl="1"/>
            <a:r>
              <a:rPr lang="en-US" sz="2800" dirty="0"/>
              <a:t>Data analysis examples with notebooks</a:t>
            </a:r>
          </a:p>
          <a:p>
            <a:r>
              <a:rPr lang="en-US" sz="3200" dirty="0"/>
              <a:t>Distribute your software tools</a:t>
            </a:r>
          </a:p>
          <a:p>
            <a:pPr lvl="1"/>
            <a:r>
              <a:rPr lang="en-US" sz="2800" dirty="0"/>
              <a:t>R and Python scripts</a:t>
            </a:r>
          </a:p>
          <a:p>
            <a:r>
              <a:rPr lang="en-US" sz="3200" dirty="0"/>
              <a:t>Free web hosting</a:t>
            </a:r>
          </a:p>
          <a:p>
            <a:pPr lvl="1"/>
            <a:r>
              <a:rPr lang="en-US" sz="2800" dirty="0"/>
              <a:t>Web sites, blogs, tutorials, README files</a:t>
            </a:r>
          </a:p>
          <a:p>
            <a:r>
              <a:rPr lang="en-US" sz="3200" dirty="0"/>
              <a:t>Github URLs are easy to share</a:t>
            </a:r>
          </a:p>
        </p:txBody>
      </p:sp>
    </p:spTree>
    <p:extLst>
      <p:ext uri="{BB962C8B-B14F-4D97-AF65-F5344CB8AC3E}">
        <p14:creationId xmlns:p14="http://schemas.microsoft.com/office/powerpoint/2010/main" val="17212685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50B4B71-7C0C-084D-A304-18D13299C468}"/>
              </a:ext>
            </a:extLst>
          </p:cNvPr>
          <p:cNvSpPr txBox="1"/>
          <p:nvPr/>
        </p:nvSpPr>
        <p:spPr>
          <a:xfrm>
            <a:off x="3164941" y="1997470"/>
            <a:ext cx="5862119" cy="3801618"/>
          </a:xfrm>
          <a:prstGeom prst="rect">
            <a:avLst/>
          </a:prstGeom>
          <a:noFill/>
        </p:spPr>
        <p:txBody>
          <a:bodyPr wrap="none" rtlCol="0">
            <a:spAutoFit/>
          </a:bodyPr>
          <a:lstStyle/>
          <a:p>
            <a:pPr algn="ctr">
              <a:lnSpc>
                <a:spcPct val="150000"/>
              </a:lnSpc>
            </a:pPr>
            <a:r>
              <a:rPr lang="en-US" sz="3600" b="1" dirty="0"/>
              <a:t>Thank You!</a:t>
            </a:r>
          </a:p>
          <a:p>
            <a:pPr algn="ctr">
              <a:lnSpc>
                <a:spcPct val="150000"/>
              </a:lnSpc>
            </a:pPr>
            <a:r>
              <a:rPr lang="en-US" sz="3200" dirty="0" err="1"/>
              <a:t>Github.com</a:t>
            </a:r>
            <a:r>
              <a:rPr lang="en-US" sz="3200" dirty="0"/>
              <a:t>/</a:t>
            </a:r>
            <a:r>
              <a:rPr lang="en-US" sz="3200" dirty="0" err="1"/>
              <a:t>pwilmart</a:t>
            </a:r>
            <a:r>
              <a:rPr lang="en-US" sz="3200" dirty="0"/>
              <a:t>/ABRF_2020</a:t>
            </a:r>
          </a:p>
          <a:p>
            <a:pPr algn="ctr">
              <a:lnSpc>
                <a:spcPct val="150000"/>
              </a:lnSpc>
            </a:pPr>
            <a:r>
              <a:rPr lang="en-US" sz="3200" dirty="0">
                <a:hlinkClick r:id="rId3"/>
              </a:rPr>
              <a:t>wilmarth@ohsu.edu</a:t>
            </a:r>
            <a:endParaRPr lang="en-US" sz="3200" dirty="0"/>
          </a:p>
          <a:p>
            <a:pPr algn="ctr">
              <a:lnSpc>
                <a:spcPct val="150000"/>
              </a:lnSpc>
            </a:pPr>
            <a:r>
              <a:rPr lang="en-US" sz="3200" dirty="0">
                <a:hlinkClick r:id="rId4"/>
              </a:rPr>
              <a:t>pwilmart@me.com</a:t>
            </a:r>
            <a:endParaRPr lang="en-US" sz="3200" dirty="0"/>
          </a:p>
          <a:p>
            <a:pPr algn="ctr">
              <a:lnSpc>
                <a:spcPct val="150000"/>
              </a:lnSpc>
            </a:pPr>
            <a:r>
              <a:rPr lang="en-US" sz="3200" dirty="0"/>
              <a:t>@</a:t>
            </a:r>
            <a:r>
              <a:rPr lang="en-US" sz="3200" dirty="0" err="1"/>
              <a:t>pwilmarth</a:t>
            </a:r>
            <a:r>
              <a:rPr lang="en-US" sz="3200" dirty="0"/>
              <a:t> on Twitter</a:t>
            </a:r>
          </a:p>
        </p:txBody>
      </p:sp>
    </p:spTree>
    <p:extLst>
      <p:ext uri="{BB962C8B-B14F-4D97-AF65-F5344CB8AC3E}">
        <p14:creationId xmlns:p14="http://schemas.microsoft.com/office/powerpoint/2010/main" val="18318131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4DC987-447B-E441-BD4D-0E23F1C4DB00}"/>
              </a:ext>
            </a:extLst>
          </p:cNvPr>
          <p:cNvSpPr>
            <a:spLocks noGrp="1"/>
          </p:cNvSpPr>
          <p:nvPr>
            <p:ph type="title"/>
          </p:nvPr>
        </p:nvSpPr>
        <p:spPr>
          <a:xfrm>
            <a:off x="858982" y="1371702"/>
            <a:ext cx="4874703" cy="4114596"/>
          </a:xfrm>
        </p:spPr>
        <p:txBody>
          <a:bodyPr>
            <a:normAutofit/>
          </a:bodyPr>
          <a:lstStyle/>
          <a:p>
            <a:r>
              <a:rPr lang="en-US" sz="4800" b="1" dirty="0"/>
              <a:t>Articles are now electronic</a:t>
            </a:r>
          </a:p>
        </p:txBody>
      </p:sp>
      <p:pic>
        <p:nvPicPr>
          <p:cNvPr id="5" name="Content Placeholder 4" descr="A screenshot of a cell phone&#10;&#10;Description automatically generated">
            <a:extLst>
              <a:ext uri="{FF2B5EF4-FFF2-40B4-BE49-F238E27FC236}">
                <a16:creationId xmlns:a16="http://schemas.microsoft.com/office/drawing/2014/main" id="{2BACF7E2-3183-7E4C-AF6F-A0A0FD7F44ED}"/>
              </a:ext>
            </a:extLst>
          </p:cNvPr>
          <p:cNvPicPr>
            <a:picLocks noGrp="1" noChangeAspect="1"/>
          </p:cNvPicPr>
          <p:nvPr>
            <p:ph idx="1"/>
          </p:nvPr>
        </p:nvPicPr>
        <p:blipFill>
          <a:blip r:embed="rId3"/>
          <a:stretch>
            <a:fillRect/>
          </a:stretch>
        </p:blipFill>
        <p:spPr>
          <a:xfrm>
            <a:off x="5841569" y="264494"/>
            <a:ext cx="5718460" cy="6329012"/>
          </a:xfrm>
        </p:spPr>
      </p:pic>
    </p:spTree>
    <p:extLst>
      <p:ext uri="{BB962C8B-B14F-4D97-AF65-F5344CB8AC3E}">
        <p14:creationId xmlns:p14="http://schemas.microsoft.com/office/powerpoint/2010/main" val="12963889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16E307B4-2156-8E4A-B7B9-50DDABDD3291}"/>
              </a:ext>
            </a:extLst>
          </p:cNvPr>
          <p:cNvPicPr>
            <a:picLocks noChangeAspect="1"/>
          </p:cNvPicPr>
          <p:nvPr/>
        </p:nvPicPr>
        <p:blipFill>
          <a:blip r:embed="rId3"/>
          <a:stretch>
            <a:fillRect/>
          </a:stretch>
        </p:blipFill>
        <p:spPr>
          <a:xfrm>
            <a:off x="461629" y="0"/>
            <a:ext cx="3330575" cy="3686175"/>
          </a:xfrm>
          <a:prstGeom prst="rect">
            <a:avLst/>
          </a:prstGeom>
        </p:spPr>
      </p:pic>
      <p:pic>
        <p:nvPicPr>
          <p:cNvPr id="5" name="Picture 4" descr="A screenshot of a social media post&#10;&#10;Description automatically generated">
            <a:extLst>
              <a:ext uri="{FF2B5EF4-FFF2-40B4-BE49-F238E27FC236}">
                <a16:creationId xmlns:a16="http://schemas.microsoft.com/office/drawing/2014/main" id="{E27B8C4C-34E6-864A-A969-55DBD537E070}"/>
              </a:ext>
            </a:extLst>
          </p:cNvPr>
          <p:cNvPicPr>
            <a:picLocks noChangeAspect="1"/>
          </p:cNvPicPr>
          <p:nvPr/>
        </p:nvPicPr>
        <p:blipFill>
          <a:blip r:embed="rId4"/>
          <a:stretch>
            <a:fillRect/>
          </a:stretch>
        </p:blipFill>
        <p:spPr>
          <a:xfrm>
            <a:off x="4309948" y="-1"/>
            <a:ext cx="3330575" cy="3686175"/>
          </a:xfrm>
          <a:prstGeom prst="rect">
            <a:avLst/>
          </a:prstGeom>
        </p:spPr>
      </p:pic>
      <p:pic>
        <p:nvPicPr>
          <p:cNvPr id="7" name="Picture 6" descr="A screenshot of a cell phone&#10;&#10;Description automatically generated">
            <a:extLst>
              <a:ext uri="{FF2B5EF4-FFF2-40B4-BE49-F238E27FC236}">
                <a16:creationId xmlns:a16="http://schemas.microsoft.com/office/drawing/2014/main" id="{0182E15F-B6BE-F34F-854F-D83875C1C2C3}"/>
              </a:ext>
            </a:extLst>
          </p:cNvPr>
          <p:cNvPicPr>
            <a:picLocks noChangeAspect="1"/>
          </p:cNvPicPr>
          <p:nvPr/>
        </p:nvPicPr>
        <p:blipFill>
          <a:blip r:embed="rId5"/>
          <a:stretch>
            <a:fillRect/>
          </a:stretch>
        </p:blipFill>
        <p:spPr>
          <a:xfrm>
            <a:off x="8158268" y="0"/>
            <a:ext cx="3330575" cy="3686175"/>
          </a:xfrm>
          <a:prstGeom prst="rect">
            <a:avLst/>
          </a:prstGeom>
        </p:spPr>
      </p:pic>
      <p:pic>
        <p:nvPicPr>
          <p:cNvPr id="9" name="Picture 8" descr="A screenshot of a cell phone&#10;&#10;Description automatically generated">
            <a:extLst>
              <a:ext uri="{FF2B5EF4-FFF2-40B4-BE49-F238E27FC236}">
                <a16:creationId xmlns:a16="http://schemas.microsoft.com/office/drawing/2014/main" id="{1252DBB5-7459-0F41-82A9-5B1207FCC4D9}"/>
              </a:ext>
            </a:extLst>
          </p:cNvPr>
          <p:cNvPicPr>
            <a:picLocks noChangeAspect="1"/>
          </p:cNvPicPr>
          <p:nvPr/>
        </p:nvPicPr>
        <p:blipFill>
          <a:blip r:embed="rId6"/>
          <a:stretch>
            <a:fillRect/>
          </a:stretch>
        </p:blipFill>
        <p:spPr>
          <a:xfrm>
            <a:off x="4651604" y="3060574"/>
            <a:ext cx="3330575" cy="3686175"/>
          </a:xfrm>
          <a:prstGeom prst="rect">
            <a:avLst/>
          </a:prstGeom>
        </p:spPr>
      </p:pic>
      <p:pic>
        <p:nvPicPr>
          <p:cNvPr id="11" name="Picture 10" descr="A screenshot of a cell phone&#10;&#10;Description automatically generated">
            <a:extLst>
              <a:ext uri="{FF2B5EF4-FFF2-40B4-BE49-F238E27FC236}">
                <a16:creationId xmlns:a16="http://schemas.microsoft.com/office/drawing/2014/main" id="{36585B94-D5B4-3442-BBC0-9743334660C5}"/>
              </a:ext>
            </a:extLst>
          </p:cNvPr>
          <p:cNvPicPr>
            <a:picLocks noChangeAspect="1"/>
          </p:cNvPicPr>
          <p:nvPr/>
        </p:nvPicPr>
        <p:blipFill>
          <a:blip r:embed="rId7"/>
          <a:stretch>
            <a:fillRect/>
          </a:stretch>
        </p:blipFill>
        <p:spPr>
          <a:xfrm>
            <a:off x="798137" y="3060574"/>
            <a:ext cx="3330575" cy="3686175"/>
          </a:xfrm>
          <a:prstGeom prst="rect">
            <a:avLst/>
          </a:prstGeom>
        </p:spPr>
      </p:pic>
      <p:pic>
        <p:nvPicPr>
          <p:cNvPr id="13" name="Picture 12" descr="A screenshot of a computer screen&#10;&#10;Description automatically generated">
            <a:extLst>
              <a:ext uri="{FF2B5EF4-FFF2-40B4-BE49-F238E27FC236}">
                <a16:creationId xmlns:a16="http://schemas.microsoft.com/office/drawing/2014/main" id="{28FACF83-7A25-B749-8F4B-7CEEE9ABA251}"/>
              </a:ext>
            </a:extLst>
          </p:cNvPr>
          <p:cNvPicPr>
            <a:picLocks noChangeAspect="1"/>
          </p:cNvPicPr>
          <p:nvPr/>
        </p:nvPicPr>
        <p:blipFill>
          <a:blip r:embed="rId8"/>
          <a:stretch>
            <a:fillRect/>
          </a:stretch>
        </p:blipFill>
        <p:spPr>
          <a:xfrm>
            <a:off x="8499924" y="3060574"/>
            <a:ext cx="3330575" cy="3686175"/>
          </a:xfrm>
          <a:prstGeom prst="rect">
            <a:avLst/>
          </a:prstGeom>
        </p:spPr>
      </p:pic>
      <p:sp>
        <p:nvSpPr>
          <p:cNvPr id="14" name="TextBox 13">
            <a:extLst>
              <a:ext uri="{FF2B5EF4-FFF2-40B4-BE49-F238E27FC236}">
                <a16:creationId xmlns:a16="http://schemas.microsoft.com/office/drawing/2014/main" id="{78C59FFD-DD62-5E47-9965-6A82E2B878A7}"/>
              </a:ext>
            </a:extLst>
          </p:cNvPr>
          <p:cNvSpPr txBox="1"/>
          <p:nvPr/>
        </p:nvSpPr>
        <p:spPr>
          <a:xfrm>
            <a:off x="937462" y="604871"/>
            <a:ext cx="2470548" cy="646331"/>
          </a:xfrm>
          <a:prstGeom prst="rect">
            <a:avLst/>
          </a:prstGeom>
          <a:solidFill>
            <a:schemeClr val="bg2">
              <a:lumMod val="90000"/>
            </a:schemeClr>
          </a:solidFill>
        </p:spPr>
        <p:txBody>
          <a:bodyPr wrap="none" rtlCol="0">
            <a:spAutoFit/>
          </a:bodyPr>
          <a:lstStyle/>
          <a:p>
            <a:r>
              <a:rPr lang="en-US" sz="3600" dirty="0">
                <a:solidFill>
                  <a:srgbClr val="FF0000"/>
                </a:solidFill>
              </a:rPr>
              <a:t>Main Article</a:t>
            </a:r>
          </a:p>
        </p:txBody>
      </p:sp>
      <p:sp>
        <p:nvSpPr>
          <p:cNvPr id="15" name="TextBox 14">
            <a:extLst>
              <a:ext uri="{FF2B5EF4-FFF2-40B4-BE49-F238E27FC236}">
                <a16:creationId xmlns:a16="http://schemas.microsoft.com/office/drawing/2014/main" id="{EF0EFA99-DD35-5B4D-AB89-67FF41B40332}"/>
              </a:ext>
            </a:extLst>
          </p:cNvPr>
          <p:cNvSpPr txBox="1"/>
          <p:nvPr/>
        </p:nvSpPr>
        <p:spPr>
          <a:xfrm>
            <a:off x="5211885" y="328827"/>
            <a:ext cx="1526700" cy="646331"/>
          </a:xfrm>
          <a:prstGeom prst="rect">
            <a:avLst/>
          </a:prstGeom>
          <a:solidFill>
            <a:schemeClr val="bg2">
              <a:lumMod val="90000"/>
            </a:schemeClr>
          </a:solidFill>
        </p:spPr>
        <p:txBody>
          <a:bodyPr wrap="none" rtlCol="0">
            <a:spAutoFit/>
          </a:bodyPr>
          <a:lstStyle/>
          <a:p>
            <a:r>
              <a:rPr lang="en-US" sz="3600" dirty="0">
                <a:solidFill>
                  <a:srgbClr val="FF0000"/>
                </a:solidFill>
              </a:rPr>
              <a:t>Figures</a:t>
            </a:r>
          </a:p>
        </p:txBody>
      </p:sp>
      <p:sp>
        <p:nvSpPr>
          <p:cNvPr id="16" name="TextBox 15">
            <a:extLst>
              <a:ext uri="{FF2B5EF4-FFF2-40B4-BE49-F238E27FC236}">
                <a16:creationId xmlns:a16="http://schemas.microsoft.com/office/drawing/2014/main" id="{E4AC1844-7AC2-504E-A058-27F0637E2DD8}"/>
              </a:ext>
            </a:extLst>
          </p:cNvPr>
          <p:cNvSpPr txBox="1"/>
          <p:nvPr/>
        </p:nvSpPr>
        <p:spPr>
          <a:xfrm>
            <a:off x="8231615" y="2347392"/>
            <a:ext cx="3183885" cy="646331"/>
          </a:xfrm>
          <a:prstGeom prst="rect">
            <a:avLst/>
          </a:prstGeom>
          <a:solidFill>
            <a:schemeClr val="bg2">
              <a:lumMod val="90000"/>
            </a:schemeClr>
          </a:solidFill>
        </p:spPr>
        <p:txBody>
          <a:bodyPr wrap="none" rtlCol="0">
            <a:spAutoFit/>
          </a:bodyPr>
          <a:lstStyle/>
          <a:p>
            <a:pPr algn="ctr"/>
            <a:r>
              <a:rPr lang="en-US" sz="3600" dirty="0">
                <a:solidFill>
                  <a:srgbClr val="FF0000"/>
                </a:solidFill>
              </a:rPr>
              <a:t>Supporting Files</a:t>
            </a:r>
          </a:p>
        </p:txBody>
      </p:sp>
      <p:sp>
        <p:nvSpPr>
          <p:cNvPr id="17" name="TextBox 16">
            <a:extLst>
              <a:ext uri="{FF2B5EF4-FFF2-40B4-BE49-F238E27FC236}">
                <a16:creationId xmlns:a16="http://schemas.microsoft.com/office/drawing/2014/main" id="{2DF9BB69-E5C0-2045-A4AA-04F308D1E61E}"/>
              </a:ext>
            </a:extLst>
          </p:cNvPr>
          <p:cNvSpPr txBox="1"/>
          <p:nvPr/>
        </p:nvSpPr>
        <p:spPr>
          <a:xfrm>
            <a:off x="5515678" y="3951440"/>
            <a:ext cx="1602426" cy="646331"/>
          </a:xfrm>
          <a:prstGeom prst="rect">
            <a:avLst/>
          </a:prstGeom>
          <a:solidFill>
            <a:schemeClr val="bg2">
              <a:lumMod val="90000"/>
            </a:schemeClr>
          </a:solidFill>
        </p:spPr>
        <p:txBody>
          <a:bodyPr wrap="none" rtlCol="0">
            <a:spAutoFit/>
          </a:bodyPr>
          <a:lstStyle/>
          <a:p>
            <a:r>
              <a:rPr lang="en-US" sz="3600" dirty="0">
                <a:solidFill>
                  <a:srgbClr val="FF0000"/>
                </a:solidFill>
              </a:rPr>
              <a:t>Metrics</a:t>
            </a:r>
          </a:p>
        </p:txBody>
      </p:sp>
      <p:sp>
        <p:nvSpPr>
          <p:cNvPr id="18" name="TextBox 17">
            <a:extLst>
              <a:ext uri="{FF2B5EF4-FFF2-40B4-BE49-F238E27FC236}">
                <a16:creationId xmlns:a16="http://schemas.microsoft.com/office/drawing/2014/main" id="{BF65F71B-B4AB-2843-BCF3-FB1FA5D03F26}"/>
              </a:ext>
            </a:extLst>
          </p:cNvPr>
          <p:cNvSpPr txBox="1"/>
          <p:nvPr/>
        </p:nvSpPr>
        <p:spPr>
          <a:xfrm>
            <a:off x="988661" y="4287842"/>
            <a:ext cx="2949525" cy="646331"/>
          </a:xfrm>
          <a:prstGeom prst="rect">
            <a:avLst/>
          </a:prstGeom>
          <a:solidFill>
            <a:schemeClr val="bg2">
              <a:lumMod val="90000"/>
            </a:schemeClr>
          </a:solidFill>
        </p:spPr>
        <p:txBody>
          <a:bodyPr wrap="none" rtlCol="0">
            <a:spAutoFit/>
          </a:bodyPr>
          <a:lstStyle/>
          <a:p>
            <a:pPr algn="ctr"/>
            <a:r>
              <a:rPr lang="en-US" sz="3600" dirty="0">
                <a:solidFill>
                  <a:srgbClr val="FF0000"/>
                </a:solidFill>
              </a:rPr>
              <a:t>Supplementals</a:t>
            </a:r>
          </a:p>
        </p:txBody>
      </p:sp>
      <p:sp>
        <p:nvSpPr>
          <p:cNvPr id="19" name="TextBox 18">
            <a:extLst>
              <a:ext uri="{FF2B5EF4-FFF2-40B4-BE49-F238E27FC236}">
                <a16:creationId xmlns:a16="http://schemas.microsoft.com/office/drawing/2014/main" id="{CE55FD53-2B5C-B94B-AB80-CCA15A34B397}"/>
              </a:ext>
            </a:extLst>
          </p:cNvPr>
          <p:cNvSpPr txBox="1"/>
          <p:nvPr/>
        </p:nvSpPr>
        <p:spPr>
          <a:xfrm>
            <a:off x="8796250" y="5262623"/>
            <a:ext cx="2737929" cy="646331"/>
          </a:xfrm>
          <a:prstGeom prst="rect">
            <a:avLst/>
          </a:prstGeom>
          <a:solidFill>
            <a:schemeClr val="bg2">
              <a:lumMod val="90000"/>
            </a:schemeClr>
          </a:solidFill>
        </p:spPr>
        <p:txBody>
          <a:bodyPr wrap="none" rtlCol="0">
            <a:spAutoFit/>
          </a:bodyPr>
          <a:lstStyle/>
          <a:p>
            <a:pPr algn="ctr"/>
            <a:r>
              <a:rPr lang="en-US" sz="3600" dirty="0">
                <a:solidFill>
                  <a:srgbClr val="FF0000"/>
                </a:solidFill>
              </a:rPr>
              <a:t>Data Archives</a:t>
            </a:r>
          </a:p>
        </p:txBody>
      </p:sp>
    </p:spTree>
    <p:extLst>
      <p:ext uri="{BB962C8B-B14F-4D97-AF65-F5344CB8AC3E}">
        <p14:creationId xmlns:p14="http://schemas.microsoft.com/office/powerpoint/2010/main" val="30395940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92D1DFD-9ED3-DD4D-89E4-209672CB516A}"/>
              </a:ext>
            </a:extLst>
          </p:cNvPr>
          <p:cNvPicPr>
            <a:picLocks noChangeAspect="1"/>
          </p:cNvPicPr>
          <p:nvPr/>
        </p:nvPicPr>
        <p:blipFill>
          <a:blip r:embed="rId3"/>
          <a:stretch>
            <a:fillRect/>
          </a:stretch>
        </p:blipFill>
        <p:spPr>
          <a:xfrm>
            <a:off x="2009954" y="1115276"/>
            <a:ext cx="8172091" cy="4627447"/>
          </a:xfrm>
          <a:prstGeom prst="rect">
            <a:avLst/>
          </a:prstGeom>
        </p:spPr>
      </p:pic>
      <p:sp>
        <p:nvSpPr>
          <p:cNvPr id="4" name="TextBox 3">
            <a:extLst>
              <a:ext uri="{FF2B5EF4-FFF2-40B4-BE49-F238E27FC236}">
                <a16:creationId xmlns:a16="http://schemas.microsoft.com/office/drawing/2014/main" id="{CAF3BCF9-F246-9A43-B14E-955916F37002}"/>
              </a:ext>
            </a:extLst>
          </p:cNvPr>
          <p:cNvSpPr txBox="1"/>
          <p:nvPr/>
        </p:nvSpPr>
        <p:spPr>
          <a:xfrm>
            <a:off x="322384" y="5996155"/>
            <a:ext cx="11547230" cy="584775"/>
          </a:xfrm>
          <a:prstGeom prst="rect">
            <a:avLst/>
          </a:prstGeom>
          <a:noFill/>
        </p:spPr>
        <p:txBody>
          <a:bodyPr wrap="square" rtlCol="0">
            <a:spAutoFit/>
          </a:bodyPr>
          <a:lstStyle/>
          <a:p>
            <a:r>
              <a:rPr lang="en-US" sz="3200" dirty="0"/>
              <a:t>Somers J. “The scientific paper is obsolete.” The Atlantic. 2018 Apr 5.</a:t>
            </a:r>
          </a:p>
        </p:txBody>
      </p:sp>
      <p:sp>
        <p:nvSpPr>
          <p:cNvPr id="5" name="TextBox 4">
            <a:extLst>
              <a:ext uri="{FF2B5EF4-FFF2-40B4-BE49-F238E27FC236}">
                <a16:creationId xmlns:a16="http://schemas.microsoft.com/office/drawing/2014/main" id="{FB25B79D-CD47-FF42-BCB8-AD32FF8D0304}"/>
              </a:ext>
            </a:extLst>
          </p:cNvPr>
          <p:cNvSpPr txBox="1"/>
          <p:nvPr/>
        </p:nvSpPr>
        <p:spPr>
          <a:xfrm>
            <a:off x="322384" y="187703"/>
            <a:ext cx="11547230" cy="646331"/>
          </a:xfrm>
          <a:prstGeom prst="rect">
            <a:avLst/>
          </a:prstGeom>
          <a:noFill/>
        </p:spPr>
        <p:txBody>
          <a:bodyPr wrap="square" rtlCol="0">
            <a:spAutoFit/>
          </a:bodyPr>
          <a:lstStyle/>
          <a:p>
            <a:pPr algn="ctr"/>
            <a:r>
              <a:rPr lang="en-US" sz="3600" b="1" dirty="0"/>
              <a:t>Are scientific papers the best way to communicate science?</a:t>
            </a:r>
          </a:p>
        </p:txBody>
      </p:sp>
    </p:spTree>
    <p:extLst>
      <p:ext uri="{BB962C8B-B14F-4D97-AF65-F5344CB8AC3E}">
        <p14:creationId xmlns:p14="http://schemas.microsoft.com/office/powerpoint/2010/main" val="2620757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735731-ECBA-5440-A983-ABB7DF720FE3}"/>
              </a:ext>
            </a:extLst>
          </p:cNvPr>
          <p:cNvSpPr>
            <a:spLocks noGrp="1"/>
          </p:cNvSpPr>
          <p:nvPr>
            <p:ph type="title"/>
          </p:nvPr>
        </p:nvSpPr>
        <p:spPr>
          <a:xfrm>
            <a:off x="701040" y="365125"/>
            <a:ext cx="10805160" cy="1325563"/>
          </a:xfrm>
        </p:spPr>
        <p:txBody>
          <a:bodyPr>
            <a:noAutofit/>
          </a:bodyPr>
          <a:lstStyle/>
          <a:p>
            <a:r>
              <a:rPr lang="en-US" b="1" dirty="0"/>
              <a:t>What are notebooks? Can they replace papers?</a:t>
            </a:r>
          </a:p>
        </p:txBody>
      </p:sp>
      <p:sp>
        <p:nvSpPr>
          <p:cNvPr id="3" name="Content Placeholder 2">
            <a:extLst>
              <a:ext uri="{FF2B5EF4-FFF2-40B4-BE49-F238E27FC236}">
                <a16:creationId xmlns:a16="http://schemas.microsoft.com/office/drawing/2014/main" id="{E6933E69-5696-7C48-AD6A-0F8B3378746D}"/>
              </a:ext>
            </a:extLst>
          </p:cNvPr>
          <p:cNvSpPr>
            <a:spLocks noGrp="1"/>
          </p:cNvSpPr>
          <p:nvPr>
            <p:ph idx="1"/>
          </p:nvPr>
        </p:nvSpPr>
        <p:spPr>
          <a:xfrm>
            <a:off x="838200" y="1985645"/>
            <a:ext cx="10515600" cy="4351338"/>
          </a:xfrm>
        </p:spPr>
        <p:txBody>
          <a:bodyPr>
            <a:normAutofit/>
          </a:bodyPr>
          <a:lstStyle/>
          <a:p>
            <a:pPr>
              <a:lnSpc>
                <a:spcPct val="100000"/>
              </a:lnSpc>
              <a:spcBef>
                <a:spcPts val="1200"/>
              </a:spcBef>
            </a:pPr>
            <a:r>
              <a:rPr lang="en-US" sz="3600" dirty="0"/>
              <a:t>Notebooks are web server applications controlled with web browsers</a:t>
            </a:r>
          </a:p>
          <a:p>
            <a:pPr>
              <a:lnSpc>
                <a:spcPct val="100000"/>
              </a:lnSpc>
              <a:spcBef>
                <a:spcPts val="1200"/>
              </a:spcBef>
            </a:pPr>
            <a:r>
              <a:rPr lang="en-US" sz="3600" dirty="0"/>
              <a:t>Notebooks are stories with formatted text, code cells that run, and output from the code cells (graphics)</a:t>
            </a:r>
          </a:p>
          <a:p>
            <a:pPr>
              <a:lnSpc>
                <a:spcPct val="100000"/>
              </a:lnSpc>
              <a:spcBef>
                <a:spcPts val="1200"/>
              </a:spcBef>
            </a:pPr>
            <a:r>
              <a:rPr lang="en-US" sz="3600" dirty="0"/>
              <a:t>Notebooks are made with </a:t>
            </a:r>
            <a:r>
              <a:rPr lang="en-US" sz="3600" dirty="0" err="1"/>
              <a:t>Jupyter</a:t>
            </a:r>
            <a:r>
              <a:rPr lang="en-US" sz="3600" dirty="0"/>
              <a:t> or R Markdown</a:t>
            </a:r>
          </a:p>
        </p:txBody>
      </p:sp>
    </p:spTree>
    <p:extLst>
      <p:ext uri="{BB962C8B-B14F-4D97-AF65-F5344CB8AC3E}">
        <p14:creationId xmlns:p14="http://schemas.microsoft.com/office/powerpoint/2010/main" val="40244699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DAE908-4A4A-1047-96AC-AA27B85F8124}"/>
              </a:ext>
            </a:extLst>
          </p:cNvPr>
          <p:cNvSpPr>
            <a:spLocks noGrp="1"/>
          </p:cNvSpPr>
          <p:nvPr>
            <p:ph type="title"/>
          </p:nvPr>
        </p:nvSpPr>
        <p:spPr>
          <a:xfrm>
            <a:off x="654205" y="365125"/>
            <a:ext cx="10876156" cy="1325563"/>
          </a:xfrm>
        </p:spPr>
        <p:txBody>
          <a:bodyPr>
            <a:noAutofit/>
          </a:bodyPr>
          <a:lstStyle/>
          <a:p>
            <a:r>
              <a:rPr lang="en-US" b="1" dirty="0"/>
              <a:t>Notebooks can augment (not replace) papers </a:t>
            </a:r>
          </a:p>
        </p:txBody>
      </p:sp>
      <p:sp>
        <p:nvSpPr>
          <p:cNvPr id="3" name="Content Placeholder 2">
            <a:extLst>
              <a:ext uri="{FF2B5EF4-FFF2-40B4-BE49-F238E27FC236}">
                <a16:creationId xmlns:a16="http://schemas.microsoft.com/office/drawing/2014/main" id="{3C8727CB-5936-0840-AC99-F5CB4879FE25}"/>
              </a:ext>
            </a:extLst>
          </p:cNvPr>
          <p:cNvSpPr>
            <a:spLocks noGrp="1"/>
          </p:cNvSpPr>
          <p:nvPr>
            <p:ph idx="1"/>
          </p:nvPr>
        </p:nvSpPr>
        <p:spPr>
          <a:xfrm>
            <a:off x="1048214" y="2087862"/>
            <a:ext cx="10305585" cy="3155254"/>
          </a:xfrm>
        </p:spPr>
        <p:txBody>
          <a:bodyPr>
            <a:normAutofit/>
          </a:bodyPr>
          <a:lstStyle/>
          <a:p>
            <a:pPr>
              <a:spcAft>
                <a:spcPts val="1000"/>
              </a:spcAft>
            </a:pPr>
            <a:r>
              <a:rPr lang="en-US" sz="3600" dirty="0"/>
              <a:t>Notebooks particularly good for computational steps</a:t>
            </a:r>
          </a:p>
          <a:p>
            <a:pPr>
              <a:spcAft>
                <a:spcPts val="1000"/>
              </a:spcAft>
            </a:pPr>
            <a:r>
              <a:rPr lang="en-US" sz="3600" dirty="0"/>
              <a:t>Computational steps only part of a paper’s story</a:t>
            </a:r>
          </a:p>
          <a:p>
            <a:pPr>
              <a:spcAft>
                <a:spcPts val="1000"/>
              </a:spcAft>
            </a:pPr>
            <a:r>
              <a:rPr lang="en-US" sz="3600" dirty="0"/>
              <a:t>Notebooks, version control, and Github go together</a:t>
            </a:r>
          </a:p>
        </p:txBody>
      </p:sp>
    </p:spTree>
    <p:extLst>
      <p:ext uri="{BB962C8B-B14F-4D97-AF65-F5344CB8AC3E}">
        <p14:creationId xmlns:p14="http://schemas.microsoft.com/office/powerpoint/2010/main" val="40112254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00ABC-988A-D944-AB10-0E047605862C}"/>
              </a:ext>
            </a:extLst>
          </p:cNvPr>
          <p:cNvSpPr>
            <a:spLocks noGrp="1"/>
          </p:cNvSpPr>
          <p:nvPr>
            <p:ph type="title"/>
          </p:nvPr>
        </p:nvSpPr>
        <p:spPr/>
        <p:txBody>
          <a:bodyPr>
            <a:normAutofit/>
          </a:bodyPr>
          <a:lstStyle/>
          <a:p>
            <a:r>
              <a:rPr lang="en-US" sz="4800" b="1" dirty="0"/>
              <a:t>What is Github?</a:t>
            </a:r>
          </a:p>
        </p:txBody>
      </p:sp>
      <p:sp>
        <p:nvSpPr>
          <p:cNvPr id="3" name="Content Placeholder 2">
            <a:extLst>
              <a:ext uri="{FF2B5EF4-FFF2-40B4-BE49-F238E27FC236}">
                <a16:creationId xmlns:a16="http://schemas.microsoft.com/office/drawing/2014/main" id="{2EA1FAB2-7C51-2542-8806-B1DCA99F43D8}"/>
              </a:ext>
            </a:extLst>
          </p:cNvPr>
          <p:cNvSpPr>
            <a:spLocks noGrp="1"/>
          </p:cNvSpPr>
          <p:nvPr>
            <p:ph idx="1"/>
          </p:nvPr>
        </p:nvSpPr>
        <p:spPr/>
        <p:txBody>
          <a:bodyPr/>
          <a:lstStyle/>
          <a:p>
            <a:r>
              <a:rPr lang="en-US" sz="3200" dirty="0"/>
              <a:t>Software hosting service using Git version control</a:t>
            </a:r>
          </a:p>
          <a:p>
            <a:r>
              <a:rPr lang="en-US" sz="3200" dirty="0"/>
              <a:t>40 million users and over 100 million repositories</a:t>
            </a:r>
          </a:p>
          <a:p>
            <a:r>
              <a:rPr lang="en-US" sz="3200" dirty="0"/>
              <a:t>Over 6.4 million </a:t>
            </a:r>
            <a:r>
              <a:rPr lang="en-US" sz="3200" dirty="0" err="1"/>
              <a:t>Jupyter</a:t>
            </a:r>
            <a:r>
              <a:rPr lang="en-US" sz="3200" dirty="0"/>
              <a:t> notebooks </a:t>
            </a:r>
          </a:p>
          <a:p>
            <a:r>
              <a:rPr lang="en-US" sz="3200" dirty="0"/>
              <a:t>Github is more than source code</a:t>
            </a:r>
          </a:p>
          <a:p>
            <a:pPr lvl="1"/>
            <a:r>
              <a:rPr lang="en-US" sz="2800" dirty="0"/>
              <a:t>Collaborative work on projects</a:t>
            </a:r>
          </a:p>
          <a:p>
            <a:pPr lvl="1"/>
            <a:r>
              <a:rPr lang="en-US" sz="2800" dirty="0"/>
              <a:t>File syncing and backup</a:t>
            </a:r>
          </a:p>
          <a:p>
            <a:pPr lvl="1"/>
            <a:r>
              <a:rPr lang="en-US" sz="2800" dirty="0"/>
              <a:t>Simple web content creation and hosting</a:t>
            </a:r>
          </a:p>
        </p:txBody>
      </p:sp>
    </p:spTree>
    <p:extLst>
      <p:ext uri="{BB962C8B-B14F-4D97-AF65-F5344CB8AC3E}">
        <p14:creationId xmlns:p14="http://schemas.microsoft.com/office/powerpoint/2010/main" val="11536208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Picture 51" descr="A picture containing instrument&#10;&#10;Description automatically generated">
            <a:extLst>
              <a:ext uri="{FF2B5EF4-FFF2-40B4-BE49-F238E27FC236}">
                <a16:creationId xmlns:a16="http://schemas.microsoft.com/office/drawing/2014/main" id="{AEA5736B-9C2F-7145-956F-87DF3916847D}"/>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4575136" y="274380"/>
            <a:ext cx="3119120" cy="1711960"/>
          </a:xfrm>
          <a:prstGeom prst="rect">
            <a:avLst/>
          </a:prstGeom>
        </p:spPr>
      </p:pic>
      <p:sp>
        <p:nvSpPr>
          <p:cNvPr id="2" name="Rounded Rectangle 1">
            <a:extLst>
              <a:ext uri="{FF2B5EF4-FFF2-40B4-BE49-F238E27FC236}">
                <a16:creationId xmlns:a16="http://schemas.microsoft.com/office/drawing/2014/main" id="{90AEEAA5-BBD5-6447-8BAD-2D8D216649CB}"/>
              </a:ext>
            </a:extLst>
          </p:cNvPr>
          <p:cNvSpPr/>
          <p:nvPr/>
        </p:nvSpPr>
        <p:spPr>
          <a:xfrm>
            <a:off x="5382035" y="847165"/>
            <a:ext cx="1459006" cy="76648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Git</a:t>
            </a:r>
          </a:p>
          <a:p>
            <a:pPr algn="ctr"/>
            <a:r>
              <a:rPr lang="en-US" dirty="0"/>
              <a:t>Repository</a:t>
            </a:r>
          </a:p>
        </p:txBody>
      </p:sp>
      <p:sp>
        <p:nvSpPr>
          <p:cNvPr id="4" name="Oval 3">
            <a:extLst>
              <a:ext uri="{FF2B5EF4-FFF2-40B4-BE49-F238E27FC236}">
                <a16:creationId xmlns:a16="http://schemas.microsoft.com/office/drawing/2014/main" id="{8345DEC5-A327-414B-AA59-3C190C97999A}"/>
              </a:ext>
            </a:extLst>
          </p:cNvPr>
          <p:cNvSpPr/>
          <p:nvPr/>
        </p:nvSpPr>
        <p:spPr>
          <a:xfrm>
            <a:off x="1574276" y="3025589"/>
            <a:ext cx="2581835" cy="2931459"/>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 name="Rounded Rectangle 4">
            <a:extLst>
              <a:ext uri="{FF2B5EF4-FFF2-40B4-BE49-F238E27FC236}">
                <a16:creationId xmlns:a16="http://schemas.microsoft.com/office/drawing/2014/main" id="{1DBDCF0B-FB98-4A40-9716-5FAD78B8D931}"/>
              </a:ext>
            </a:extLst>
          </p:cNvPr>
          <p:cNvSpPr/>
          <p:nvPr/>
        </p:nvSpPr>
        <p:spPr>
          <a:xfrm>
            <a:off x="2585045" y="3590366"/>
            <a:ext cx="1261789" cy="5625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Git Repository</a:t>
            </a:r>
          </a:p>
        </p:txBody>
      </p:sp>
      <p:sp>
        <p:nvSpPr>
          <p:cNvPr id="6" name="Rounded Rectangle 5">
            <a:extLst>
              <a:ext uri="{FF2B5EF4-FFF2-40B4-BE49-F238E27FC236}">
                <a16:creationId xmlns:a16="http://schemas.microsoft.com/office/drawing/2014/main" id="{7DABE844-1C70-4048-9A2B-0128E5E07EE8}"/>
              </a:ext>
            </a:extLst>
          </p:cNvPr>
          <p:cNvSpPr/>
          <p:nvPr/>
        </p:nvSpPr>
        <p:spPr>
          <a:xfrm>
            <a:off x="1982170" y="4941793"/>
            <a:ext cx="1194547" cy="5625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Working</a:t>
            </a:r>
            <a:br>
              <a:rPr lang="en-US" dirty="0"/>
            </a:br>
            <a:r>
              <a:rPr lang="en-US" dirty="0"/>
              <a:t>Copy</a:t>
            </a:r>
          </a:p>
        </p:txBody>
      </p:sp>
      <p:cxnSp>
        <p:nvCxnSpPr>
          <p:cNvPr id="8" name="Straight Arrow Connector 7">
            <a:extLst>
              <a:ext uri="{FF2B5EF4-FFF2-40B4-BE49-F238E27FC236}">
                <a16:creationId xmlns:a16="http://schemas.microsoft.com/office/drawing/2014/main" id="{EC719F49-ABE0-324B-9FF3-7F1C80784A53}"/>
              </a:ext>
            </a:extLst>
          </p:cNvPr>
          <p:cNvCxnSpPr/>
          <p:nvPr/>
        </p:nvCxnSpPr>
        <p:spPr>
          <a:xfrm flipV="1">
            <a:off x="2356446" y="4222377"/>
            <a:ext cx="457200" cy="64545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9B335093-0722-F04C-9B4D-1CC8647A8AA3}"/>
              </a:ext>
            </a:extLst>
          </p:cNvPr>
          <p:cNvCxnSpPr/>
          <p:nvPr/>
        </p:nvCxnSpPr>
        <p:spPr>
          <a:xfrm flipH="1">
            <a:off x="2921223" y="4305300"/>
            <a:ext cx="410135" cy="57598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80BB5B68-E42E-594B-B262-D35F41E58B9E}"/>
              </a:ext>
            </a:extLst>
          </p:cNvPr>
          <p:cNvSpPr txBox="1"/>
          <p:nvPr/>
        </p:nvSpPr>
        <p:spPr>
          <a:xfrm>
            <a:off x="1692756" y="4216118"/>
            <a:ext cx="928459" cy="369332"/>
          </a:xfrm>
          <a:prstGeom prst="rect">
            <a:avLst/>
          </a:prstGeom>
          <a:noFill/>
        </p:spPr>
        <p:txBody>
          <a:bodyPr wrap="none" rtlCol="0">
            <a:spAutoFit/>
          </a:bodyPr>
          <a:lstStyle/>
          <a:p>
            <a:r>
              <a:rPr lang="en-US" dirty="0"/>
              <a:t>Commit</a:t>
            </a:r>
          </a:p>
        </p:txBody>
      </p:sp>
      <p:sp>
        <p:nvSpPr>
          <p:cNvPr id="12" name="TextBox 11">
            <a:extLst>
              <a:ext uri="{FF2B5EF4-FFF2-40B4-BE49-F238E27FC236}">
                <a16:creationId xmlns:a16="http://schemas.microsoft.com/office/drawing/2014/main" id="{0EAB01D0-3AB2-E543-886B-B1257798A6FE}"/>
              </a:ext>
            </a:extLst>
          </p:cNvPr>
          <p:cNvSpPr txBox="1"/>
          <p:nvPr/>
        </p:nvSpPr>
        <p:spPr>
          <a:xfrm>
            <a:off x="3102753" y="4511490"/>
            <a:ext cx="874150" cy="369332"/>
          </a:xfrm>
          <a:prstGeom prst="rect">
            <a:avLst/>
          </a:prstGeom>
          <a:noFill/>
        </p:spPr>
        <p:txBody>
          <a:bodyPr wrap="none" rtlCol="0">
            <a:spAutoFit/>
          </a:bodyPr>
          <a:lstStyle/>
          <a:p>
            <a:r>
              <a:rPr lang="en-US" dirty="0"/>
              <a:t>Update</a:t>
            </a:r>
          </a:p>
        </p:txBody>
      </p:sp>
      <p:cxnSp>
        <p:nvCxnSpPr>
          <p:cNvPr id="13" name="Straight Arrow Connector 12">
            <a:extLst>
              <a:ext uri="{FF2B5EF4-FFF2-40B4-BE49-F238E27FC236}">
                <a16:creationId xmlns:a16="http://schemas.microsoft.com/office/drawing/2014/main" id="{5951B033-0555-CB42-ACEB-2BFF937C698B}"/>
              </a:ext>
            </a:extLst>
          </p:cNvPr>
          <p:cNvCxnSpPr>
            <a:cxnSpLocks/>
          </p:cNvCxnSpPr>
          <p:nvPr/>
        </p:nvCxnSpPr>
        <p:spPr>
          <a:xfrm flipV="1">
            <a:off x="2874153" y="1651747"/>
            <a:ext cx="2622182" cy="186914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E04A164D-9737-334E-BD6E-6E847B21BAED}"/>
              </a:ext>
            </a:extLst>
          </p:cNvPr>
          <p:cNvCxnSpPr>
            <a:cxnSpLocks/>
          </p:cNvCxnSpPr>
          <p:nvPr/>
        </p:nvCxnSpPr>
        <p:spPr>
          <a:xfrm flipH="1">
            <a:off x="3479276" y="1715621"/>
            <a:ext cx="2107827" cy="180527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2FA92177-B1FD-D44D-A20B-7AFF35D06DD1}"/>
              </a:ext>
            </a:extLst>
          </p:cNvPr>
          <p:cNvSpPr/>
          <p:nvPr/>
        </p:nvSpPr>
        <p:spPr>
          <a:xfrm>
            <a:off x="4790364" y="3025589"/>
            <a:ext cx="2581835" cy="2931459"/>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9" name="Rounded Rectangle 18">
            <a:extLst>
              <a:ext uri="{FF2B5EF4-FFF2-40B4-BE49-F238E27FC236}">
                <a16:creationId xmlns:a16="http://schemas.microsoft.com/office/drawing/2014/main" id="{6D95FA17-B7B8-2F40-8EFD-137D92730895}"/>
              </a:ext>
            </a:extLst>
          </p:cNvPr>
          <p:cNvSpPr/>
          <p:nvPr/>
        </p:nvSpPr>
        <p:spPr>
          <a:xfrm>
            <a:off x="5801133" y="3590366"/>
            <a:ext cx="1261789" cy="5625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Git Repository</a:t>
            </a:r>
          </a:p>
        </p:txBody>
      </p:sp>
      <p:sp>
        <p:nvSpPr>
          <p:cNvPr id="20" name="Rounded Rectangle 19">
            <a:extLst>
              <a:ext uri="{FF2B5EF4-FFF2-40B4-BE49-F238E27FC236}">
                <a16:creationId xmlns:a16="http://schemas.microsoft.com/office/drawing/2014/main" id="{CB2C56B5-372C-1540-9DA1-1C8A1053AF1A}"/>
              </a:ext>
            </a:extLst>
          </p:cNvPr>
          <p:cNvSpPr/>
          <p:nvPr/>
        </p:nvSpPr>
        <p:spPr>
          <a:xfrm>
            <a:off x="5198258" y="4941793"/>
            <a:ext cx="1194547" cy="5625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Working</a:t>
            </a:r>
            <a:br>
              <a:rPr lang="en-US" dirty="0"/>
            </a:br>
            <a:r>
              <a:rPr lang="en-US" dirty="0"/>
              <a:t>Copy</a:t>
            </a:r>
          </a:p>
        </p:txBody>
      </p:sp>
      <p:cxnSp>
        <p:nvCxnSpPr>
          <p:cNvPr id="21" name="Straight Arrow Connector 20">
            <a:extLst>
              <a:ext uri="{FF2B5EF4-FFF2-40B4-BE49-F238E27FC236}">
                <a16:creationId xmlns:a16="http://schemas.microsoft.com/office/drawing/2014/main" id="{42AE49CB-3F06-0B40-A503-555E87BD46B3}"/>
              </a:ext>
            </a:extLst>
          </p:cNvPr>
          <p:cNvCxnSpPr/>
          <p:nvPr/>
        </p:nvCxnSpPr>
        <p:spPr>
          <a:xfrm flipV="1">
            <a:off x="5572534" y="4222377"/>
            <a:ext cx="457200" cy="64545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58C8FCAA-D306-694B-8428-D113012ED8AA}"/>
              </a:ext>
            </a:extLst>
          </p:cNvPr>
          <p:cNvCxnSpPr/>
          <p:nvPr/>
        </p:nvCxnSpPr>
        <p:spPr>
          <a:xfrm flipH="1">
            <a:off x="6137311" y="4305300"/>
            <a:ext cx="410135" cy="57598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52FF2600-1B4C-844E-B5F2-68C236EDCDD7}"/>
              </a:ext>
            </a:extLst>
          </p:cNvPr>
          <p:cNvSpPr txBox="1"/>
          <p:nvPr/>
        </p:nvSpPr>
        <p:spPr>
          <a:xfrm>
            <a:off x="4908844" y="4216118"/>
            <a:ext cx="928459" cy="369332"/>
          </a:xfrm>
          <a:prstGeom prst="rect">
            <a:avLst/>
          </a:prstGeom>
          <a:noFill/>
        </p:spPr>
        <p:txBody>
          <a:bodyPr wrap="none" rtlCol="0">
            <a:spAutoFit/>
          </a:bodyPr>
          <a:lstStyle/>
          <a:p>
            <a:r>
              <a:rPr lang="en-US" dirty="0"/>
              <a:t>Commit</a:t>
            </a:r>
          </a:p>
        </p:txBody>
      </p:sp>
      <p:sp>
        <p:nvSpPr>
          <p:cNvPr id="24" name="TextBox 23">
            <a:extLst>
              <a:ext uri="{FF2B5EF4-FFF2-40B4-BE49-F238E27FC236}">
                <a16:creationId xmlns:a16="http://schemas.microsoft.com/office/drawing/2014/main" id="{9F30F15D-728B-3948-92F4-B867CEECB07E}"/>
              </a:ext>
            </a:extLst>
          </p:cNvPr>
          <p:cNvSpPr txBox="1"/>
          <p:nvPr/>
        </p:nvSpPr>
        <p:spPr>
          <a:xfrm>
            <a:off x="6318841" y="4511490"/>
            <a:ext cx="874150" cy="369332"/>
          </a:xfrm>
          <a:prstGeom prst="rect">
            <a:avLst/>
          </a:prstGeom>
          <a:noFill/>
        </p:spPr>
        <p:txBody>
          <a:bodyPr wrap="none" rtlCol="0">
            <a:spAutoFit/>
          </a:bodyPr>
          <a:lstStyle/>
          <a:p>
            <a:r>
              <a:rPr lang="en-US" dirty="0"/>
              <a:t>Update</a:t>
            </a:r>
          </a:p>
        </p:txBody>
      </p:sp>
      <p:sp>
        <p:nvSpPr>
          <p:cNvPr id="25" name="Oval 24">
            <a:extLst>
              <a:ext uri="{FF2B5EF4-FFF2-40B4-BE49-F238E27FC236}">
                <a16:creationId xmlns:a16="http://schemas.microsoft.com/office/drawing/2014/main" id="{77524CFB-FC23-4847-AA02-FC231DF91718}"/>
              </a:ext>
            </a:extLst>
          </p:cNvPr>
          <p:cNvSpPr/>
          <p:nvPr/>
        </p:nvSpPr>
        <p:spPr>
          <a:xfrm>
            <a:off x="8035889" y="3025589"/>
            <a:ext cx="2581835" cy="2931459"/>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6" name="Rounded Rectangle 25">
            <a:extLst>
              <a:ext uri="{FF2B5EF4-FFF2-40B4-BE49-F238E27FC236}">
                <a16:creationId xmlns:a16="http://schemas.microsoft.com/office/drawing/2014/main" id="{3728F6F5-ED6B-F149-AFC9-0A1D9E584F72}"/>
              </a:ext>
            </a:extLst>
          </p:cNvPr>
          <p:cNvSpPr/>
          <p:nvPr/>
        </p:nvSpPr>
        <p:spPr>
          <a:xfrm>
            <a:off x="9046658" y="3590366"/>
            <a:ext cx="1261789" cy="5625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Git Repository</a:t>
            </a:r>
          </a:p>
        </p:txBody>
      </p:sp>
      <p:sp>
        <p:nvSpPr>
          <p:cNvPr id="27" name="Rounded Rectangle 26">
            <a:extLst>
              <a:ext uri="{FF2B5EF4-FFF2-40B4-BE49-F238E27FC236}">
                <a16:creationId xmlns:a16="http://schemas.microsoft.com/office/drawing/2014/main" id="{FA11CB46-A019-1140-96BD-CE43C2B2CCB0}"/>
              </a:ext>
            </a:extLst>
          </p:cNvPr>
          <p:cNvSpPr/>
          <p:nvPr/>
        </p:nvSpPr>
        <p:spPr>
          <a:xfrm>
            <a:off x="8443783" y="4941793"/>
            <a:ext cx="1194547" cy="5625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Working</a:t>
            </a:r>
            <a:br>
              <a:rPr lang="en-US" dirty="0"/>
            </a:br>
            <a:r>
              <a:rPr lang="en-US" dirty="0"/>
              <a:t>Copy</a:t>
            </a:r>
          </a:p>
        </p:txBody>
      </p:sp>
      <p:cxnSp>
        <p:nvCxnSpPr>
          <p:cNvPr id="28" name="Straight Arrow Connector 27">
            <a:extLst>
              <a:ext uri="{FF2B5EF4-FFF2-40B4-BE49-F238E27FC236}">
                <a16:creationId xmlns:a16="http://schemas.microsoft.com/office/drawing/2014/main" id="{FEF95A46-5813-3B42-98AF-2610E6047EBA}"/>
              </a:ext>
            </a:extLst>
          </p:cNvPr>
          <p:cNvCxnSpPr/>
          <p:nvPr/>
        </p:nvCxnSpPr>
        <p:spPr>
          <a:xfrm flipV="1">
            <a:off x="8818059" y="4222377"/>
            <a:ext cx="457200" cy="64545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EA406689-F014-8E46-B118-5F56F46CD4DD}"/>
              </a:ext>
            </a:extLst>
          </p:cNvPr>
          <p:cNvCxnSpPr/>
          <p:nvPr/>
        </p:nvCxnSpPr>
        <p:spPr>
          <a:xfrm flipH="1">
            <a:off x="9382836" y="4305300"/>
            <a:ext cx="410135" cy="57598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615C28D1-D8E6-5B43-B906-80CAC07C9763}"/>
              </a:ext>
            </a:extLst>
          </p:cNvPr>
          <p:cNvSpPr txBox="1"/>
          <p:nvPr/>
        </p:nvSpPr>
        <p:spPr>
          <a:xfrm>
            <a:off x="8154369" y="4216118"/>
            <a:ext cx="928459" cy="369332"/>
          </a:xfrm>
          <a:prstGeom prst="rect">
            <a:avLst/>
          </a:prstGeom>
          <a:noFill/>
        </p:spPr>
        <p:txBody>
          <a:bodyPr wrap="none" rtlCol="0">
            <a:spAutoFit/>
          </a:bodyPr>
          <a:lstStyle/>
          <a:p>
            <a:r>
              <a:rPr lang="en-US" dirty="0"/>
              <a:t>Commit</a:t>
            </a:r>
          </a:p>
        </p:txBody>
      </p:sp>
      <p:sp>
        <p:nvSpPr>
          <p:cNvPr id="31" name="TextBox 30">
            <a:extLst>
              <a:ext uri="{FF2B5EF4-FFF2-40B4-BE49-F238E27FC236}">
                <a16:creationId xmlns:a16="http://schemas.microsoft.com/office/drawing/2014/main" id="{5677CC06-505A-CA4A-A6C5-E0FF5AB5FA42}"/>
              </a:ext>
            </a:extLst>
          </p:cNvPr>
          <p:cNvSpPr txBox="1"/>
          <p:nvPr/>
        </p:nvSpPr>
        <p:spPr>
          <a:xfrm>
            <a:off x="9564366" y="4511490"/>
            <a:ext cx="874150" cy="369332"/>
          </a:xfrm>
          <a:prstGeom prst="rect">
            <a:avLst/>
          </a:prstGeom>
          <a:noFill/>
        </p:spPr>
        <p:txBody>
          <a:bodyPr wrap="none" rtlCol="0">
            <a:spAutoFit/>
          </a:bodyPr>
          <a:lstStyle/>
          <a:p>
            <a:r>
              <a:rPr lang="en-US" dirty="0"/>
              <a:t>Update</a:t>
            </a:r>
          </a:p>
        </p:txBody>
      </p:sp>
      <p:cxnSp>
        <p:nvCxnSpPr>
          <p:cNvPr id="32" name="Straight Arrow Connector 31">
            <a:extLst>
              <a:ext uri="{FF2B5EF4-FFF2-40B4-BE49-F238E27FC236}">
                <a16:creationId xmlns:a16="http://schemas.microsoft.com/office/drawing/2014/main" id="{BB74B07B-9493-EE4C-A385-20AE10E40A12}"/>
              </a:ext>
            </a:extLst>
          </p:cNvPr>
          <p:cNvCxnSpPr>
            <a:cxnSpLocks/>
          </p:cNvCxnSpPr>
          <p:nvPr/>
        </p:nvCxnSpPr>
        <p:spPr>
          <a:xfrm flipH="1" flipV="1">
            <a:off x="6049906" y="1687605"/>
            <a:ext cx="61632" cy="183328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6991F1C9-7A96-AB46-B150-1240AB89CAB1}"/>
              </a:ext>
            </a:extLst>
          </p:cNvPr>
          <p:cNvCxnSpPr>
            <a:cxnSpLocks/>
          </p:cNvCxnSpPr>
          <p:nvPr/>
        </p:nvCxnSpPr>
        <p:spPr>
          <a:xfrm>
            <a:off x="6211679" y="1721414"/>
            <a:ext cx="443346" cy="179947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25D7A70A-9DDB-964E-8DBB-3BF6CDFF901F}"/>
              </a:ext>
            </a:extLst>
          </p:cNvPr>
          <p:cNvCxnSpPr>
            <a:cxnSpLocks/>
          </p:cNvCxnSpPr>
          <p:nvPr/>
        </p:nvCxnSpPr>
        <p:spPr>
          <a:xfrm>
            <a:off x="6775228" y="1660347"/>
            <a:ext cx="2863102" cy="181189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4E7437FB-95FC-E542-B467-8236B8B13BFE}"/>
              </a:ext>
            </a:extLst>
          </p:cNvPr>
          <p:cNvSpPr txBox="1"/>
          <p:nvPr/>
        </p:nvSpPr>
        <p:spPr>
          <a:xfrm>
            <a:off x="3876865" y="2034102"/>
            <a:ext cx="636713" cy="369332"/>
          </a:xfrm>
          <a:prstGeom prst="rect">
            <a:avLst/>
          </a:prstGeom>
          <a:noFill/>
        </p:spPr>
        <p:txBody>
          <a:bodyPr wrap="none" rtlCol="0">
            <a:spAutoFit/>
          </a:bodyPr>
          <a:lstStyle/>
          <a:p>
            <a:r>
              <a:rPr lang="en-US" dirty="0"/>
              <a:t>Push</a:t>
            </a:r>
          </a:p>
        </p:txBody>
      </p:sp>
      <p:sp>
        <p:nvSpPr>
          <p:cNvPr id="46" name="TextBox 45">
            <a:extLst>
              <a:ext uri="{FF2B5EF4-FFF2-40B4-BE49-F238E27FC236}">
                <a16:creationId xmlns:a16="http://schemas.microsoft.com/office/drawing/2014/main" id="{A541E857-F1E4-614C-8BCC-D9E065119BA7}"/>
              </a:ext>
            </a:extLst>
          </p:cNvPr>
          <p:cNvSpPr txBox="1"/>
          <p:nvPr/>
        </p:nvSpPr>
        <p:spPr>
          <a:xfrm>
            <a:off x="4269799" y="2760273"/>
            <a:ext cx="530915" cy="369332"/>
          </a:xfrm>
          <a:prstGeom prst="rect">
            <a:avLst/>
          </a:prstGeom>
          <a:noFill/>
        </p:spPr>
        <p:txBody>
          <a:bodyPr wrap="none" rtlCol="0">
            <a:spAutoFit/>
          </a:bodyPr>
          <a:lstStyle/>
          <a:p>
            <a:r>
              <a:rPr lang="en-US" dirty="0"/>
              <a:t>Pull</a:t>
            </a:r>
          </a:p>
        </p:txBody>
      </p:sp>
      <p:sp>
        <p:nvSpPr>
          <p:cNvPr id="47" name="TextBox 46">
            <a:extLst>
              <a:ext uri="{FF2B5EF4-FFF2-40B4-BE49-F238E27FC236}">
                <a16:creationId xmlns:a16="http://schemas.microsoft.com/office/drawing/2014/main" id="{DAB307B9-384E-9E4F-87DE-61E800B31A67}"/>
              </a:ext>
            </a:extLst>
          </p:cNvPr>
          <p:cNvSpPr txBox="1"/>
          <p:nvPr/>
        </p:nvSpPr>
        <p:spPr>
          <a:xfrm>
            <a:off x="6482696" y="2609753"/>
            <a:ext cx="530915" cy="369332"/>
          </a:xfrm>
          <a:prstGeom prst="rect">
            <a:avLst/>
          </a:prstGeom>
          <a:noFill/>
        </p:spPr>
        <p:txBody>
          <a:bodyPr wrap="none" rtlCol="0">
            <a:spAutoFit/>
          </a:bodyPr>
          <a:lstStyle/>
          <a:p>
            <a:r>
              <a:rPr lang="en-US" dirty="0"/>
              <a:t>Pull</a:t>
            </a:r>
          </a:p>
        </p:txBody>
      </p:sp>
      <p:sp>
        <p:nvSpPr>
          <p:cNvPr id="48" name="TextBox 47">
            <a:extLst>
              <a:ext uri="{FF2B5EF4-FFF2-40B4-BE49-F238E27FC236}">
                <a16:creationId xmlns:a16="http://schemas.microsoft.com/office/drawing/2014/main" id="{BABB5DA9-6E70-7648-90C9-3076E5884226}"/>
              </a:ext>
            </a:extLst>
          </p:cNvPr>
          <p:cNvSpPr txBox="1"/>
          <p:nvPr/>
        </p:nvSpPr>
        <p:spPr>
          <a:xfrm>
            <a:off x="8292504" y="2299914"/>
            <a:ext cx="530915" cy="369332"/>
          </a:xfrm>
          <a:prstGeom prst="rect">
            <a:avLst/>
          </a:prstGeom>
          <a:noFill/>
        </p:spPr>
        <p:txBody>
          <a:bodyPr wrap="none" rtlCol="0">
            <a:spAutoFit/>
          </a:bodyPr>
          <a:lstStyle/>
          <a:p>
            <a:r>
              <a:rPr lang="en-US" dirty="0"/>
              <a:t>Pull</a:t>
            </a:r>
          </a:p>
        </p:txBody>
      </p:sp>
      <p:sp>
        <p:nvSpPr>
          <p:cNvPr id="49" name="TextBox 48">
            <a:extLst>
              <a:ext uri="{FF2B5EF4-FFF2-40B4-BE49-F238E27FC236}">
                <a16:creationId xmlns:a16="http://schemas.microsoft.com/office/drawing/2014/main" id="{EF2A7DA5-5364-2F49-A5CE-117D9AB99B70}"/>
              </a:ext>
            </a:extLst>
          </p:cNvPr>
          <p:cNvSpPr txBox="1"/>
          <p:nvPr/>
        </p:nvSpPr>
        <p:spPr>
          <a:xfrm>
            <a:off x="5461677" y="2134277"/>
            <a:ext cx="636713" cy="369332"/>
          </a:xfrm>
          <a:prstGeom prst="rect">
            <a:avLst/>
          </a:prstGeom>
          <a:noFill/>
        </p:spPr>
        <p:txBody>
          <a:bodyPr wrap="none" rtlCol="0">
            <a:spAutoFit/>
          </a:bodyPr>
          <a:lstStyle/>
          <a:p>
            <a:r>
              <a:rPr lang="en-US" dirty="0"/>
              <a:t>Push</a:t>
            </a:r>
          </a:p>
        </p:txBody>
      </p:sp>
      <p:sp>
        <p:nvSpPr>
          <p:cNvPr id="53" name="TextBox 52">
            <a:extLst>
              <a:ext uri="{FF2B5EF4-FFF2-40B4-BE49-F238E27FC236}">
                <a16:creationId xmlns:a16="http://schemas.microsoft.com/office/drawing/2014/main" id="{5B0A1E18-E313-FE47-9C11-A929055BBFFC}"/>
              </a:ext>
            </a:extLst>
          </p:cNvPr>
          <p:cNvSpPr txBox="1"/>
          <p:nvPr/>
        </p:nvSpPr>
        <p:spPr>
          <a:xfrm>
            <a:off x="2128239" y="5971282"/>
            <a:ext cx="1453026" cy="523220"/>
          </a:xfrm>
          <a:prstGeom prst="rect">
            <a:avLst/>
          </a:prstGeom>
          <a:noFill/>
        </p:spPr>
        <p:txBody>
          <a:bodyPr wrap="none" rtlCol="0">
            <a:spAutoFit/>
          </a:bodyPr>
          <a:lstStyle/>
          <a:p>
            <a:pPr algn="ctr"/>
            <a:r>
              <a:rPr lang="en-US" sz="2800" b="1" dirty="0"/>
              <a:t>Work PC</a:t>
            </a:r>
          </a:p>
        </p:txBody>
      </p:sp>
      <p:sp>
        <p:nvSpPr>
          <p:cNvPr id="54" name="TextBox 53">
            <a:extLst>
              <a:ext uri="{FF2B5EF4-FFF2-40B4-BE49-F238E27FC236}">
                <a16:creationId xmlns:a16="http://schemas.microsoft.com/office/drawing/2014/main" id="{C69665DA-3EE9-6F48-A395-71A84576EF76}"/>
              </a:ext>
            </a:extLst>
          </p:cNvPr>
          <p:cNvSpPr txBox="1"/>
          <p:nvPr/>
        </p:nvSpPr>
        <p:spPr>
          <a:xfrm>
            <a:off x="5281308" y="5962141"/>
            <a:ext cx="1539204" cy="523220"/>
          </a:xfrm>
          <a:prstGeom prst="rect">
            <a:avLst/>
          </a:prstGeom>
          <a:noFill/>
        </p:spPr>
        <p:txBody>
          <a:bodyPr wrap="none" rtlCol="0">
            <a:spAutoFit/>
          </a:bodyPr>
          <a:lstStyle/>
          <a:p>
            <a:pPr algn="ctr"/>
            <a:r>
              <a:rPr lang="en-US" sz="2800" b="1" dirty="0"/>
              <a:t>Home PC</a:t>
            </a:r>
          </a:p>
        </p:txBody>
      </p:sp>
      <p:sp>
        <p:nvSpPr>
          <p:cNvPr id="55" name="TextBox 54">
            <a:extLst>
              <a:ext uri="{FF2B5EF4-FFF2-40B4-BE49-F238E27FC236}">
                <a16:creationId xmlns:a16="http://schemas.microsoft.com/office/drawing/2014/main" id="{8A68F645-5070-FA4D-AC90-F3AF01C72EDC}"/>
              </a:ext>
            </a:extLst>
          </p:cNvPr>
          <p:cNvSpPr txBox="1"/>
          <p:nvPr/>
        </p:nvSpPr>
        <p:spPr>
          <a:xfrm>
            <a:off x="8336752" y="5958311"/>
            <a:ext cx="1959640" cy="523220"/>
          </a:xfrm>
          <a:prstGeom prst="rect">
            <a:avLst/>
          </a:prstGeom>
          <a:noFill/>
        </p:spPr>
        <p:txBody>
          <a:bodyPr wrap="none" rtlCol="0">
            <a:spAutoFit/>
          </a:bodyPr>
          <a:lstStyle/>
          <a:p>
            <a:pPr algn="ctr"/>
            <a:r>
              <a:rPr lang="en-US" sz="2800" b="1" dirty="0"/>
              <a:t>Other Users</a:t>
            </a:r>
          </a:p>
        </p:txBody>
      </p:sp>
      <p:sp>
        <p:nvSpPr>
          <p:cNvPr id="57" name="TextBox 56">
            <a:extLst>
              <a:ext uri="{FF2B5EF4-FFF2-40B4-BE49-F238E27FC236}">
                <a16:creationId xmlns:a16="http://schemas.microsoft.com/office/drawing/2014/main" id="{4D18A5A9-B530-DD43-BB33-50E3F4F644D2}"/>
              </a:ext>
            </a:extLst>
          </p:cNvPr>
          <p:cNvSpPr txBox="1"/>
          <p:nvPr/>
        </p:nvSpPr>
        <p:spPr>
          <a:xfrm>
            <a:off x="3215939" y="350432"/>
            <a:ext cx="1499128" cy="646331"/>
          </a:xfrm>
          <a:prstGeom prst="rect">
            <a:avLst/>
          </a:prstGeom>
          <a:noFill/>
        </p:spPr>
        <p:txBody>
          <a:bodyPr wrap="none" rtlCol="0">
            <a:spAutoFit/>
          </a:bodyPr>
          <a:lstStyle/>
          <a:p>
            <a:r>
              <a:rPr lang="en-US" sz="3600" b="1" dirty="0"/>
              <a:t>Github</a:t>
            </a:r>
          </a:p>
        </p:txBody>
      </p:sp>
    </p:spTree>
    <p:extLst>
      <p:ext uri="{BB962C8B-B14F-4D97-AF65-F5344CB8AC3E}">
        <p14:creationId xmlns:p14="http://schemas.microsoft.com/office/powerpoint/2010/main" val="323757106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4313</TotalTime>
  <Words>3192</Words>
  <Application>Microsoft Macintosh PowerPoint</Application>
  <PresentationFormat>Widescreen</PresentationFormat>
  <Paragraphs>203</Paragraphs>
  <Slides>26</Slides>
  <Notes>26</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26</vt:i4>
      </vt:variant>
    </vt:vector>
  </HeadingPairs>
  <TitlesOfParts>
    <vt:vector size="30" baseType="lpstr">
      <vt:lpstr>Arial</vt:lpstr>
      <vt:lpstr>Calibri</vt:lpstr>
      <vt:lpstr>Calibri Light</vt:lpstr>
      <vt:lpstr>Office Theme</vt:lpstr>
      <vt:lpstr>Github: a powerful resource for scientific communication</vt:lpstr>
      <vt:lpstr>Scientific papers used to be actual paper!</vt:lpstr>
      <vt:lpstr>Articles are now electronic</vt:lpstr>
      <vt:lpstr>PowerPoint Presentation</vt:lpstr>
      <vt:lpstr>PowerPoint Presentation</vt:lpstr>
      <vt:lpstr>What are notebooks? Can they replace papers?</vt:lpstr>
      <vt:lpstr>Notebooks can augment (not replace) papers </vt:lpstr>
      <vt:lpstr>What is Github?</vt:lpstr>
      <vt:lpstr>PowerPoint Presentation</vt:lpstr>
      <vt:lpstr>Why learn Git and Github?</vt:lpstr>
      <vt:lpstr>www.github.com/pwilmart</vt:lpstr>
      <vt:lpstr>Flexible web hosting is part of Github</vt:lpstr>
      <vt:lpstr>Demonstrate analysis methods and tools on publicly available datasets</vt:lpstr>
      <vt:lpstr>github.com/pwilmart/Sea_lion_urine_SpC</vt:lpstr>
      <vt:lpstr>PowerPoint Presentation</vt:lpstr>
      <vt:lpstr>PAW pipeline uses delta-mass conditional score histograms to control FDR</vt:lpstr>
      <vt:lpstr>Dataset and pipeline statistics</vt:lpstr>
      <vt:lpstr>Two sea lion groups: uninfected control and leptospirosis infected kidney</vt:lpstr>
      <vt:lpstr>QC notebook: PXD009019_QC_check.ipynb</vt:lpstr>
      <vt:lpstr>Which proteins are quantifiable?</vt:lpstr>
      <vt:lpstr>Differential expression testing with edgeR (PXD009019_SpC_DE.ipynb)</vt:lpstr>
      <vt:lpstr>What’s next?</vt:lpstr>
      <vt:lpstr>How do we map to human orthologs?</vt:lpstr>
      <vt:lpstr>BLAST and Swiss-Prot annotation scripts</vt:lpstr>
      <vt:lpstr>Github is a powerful communication tool</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Github: a powerful resource for scientific communication</dc:title>
  <dc:creator>Phillip Wilmarth</dc:creator>
  <cp:lastModifiedBy>Phillip Wilmarth</cp:lastModifiedBy>
  <cp:revision>154</cp:revision>
  <dcterms:created xsi:type="dcterms:W3CDTF">2020-02-08T23:41:15Z</dcterms:created>
  <dcterms:modified xsi:type="dcterms:W3CDTF">2021-02-05T05:47:35Z</dcterms:modified>
</cp:coreProperties>
</file>